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mo" panose="020B0604020202020204" pitchFamily="34" charset="0"/>
      <p:regular r:id="rId27"/>
    </p:embeddedFont>
    <p:embeddedFont>
      <p:font typeface="Arimo Bold" panose="020B0704020202020204" pitchFamily="34" charset="0"/>
      <p:regular r:id="rId28"/>
      <p:bold r:id="rId29"/>
    </p:embeddedFont>
    <p:embeddedFont>
      <p:font typeface="Cairo" pitchFamily="2" charset="-78"/>
      <p:regular r:id="rId30"/>
    </p:embeddedFont>
    <p:embeddedFont>
      <p:font typeface="Cairo Bold" pitchFamily="2" charset="-78"/>
      <p:regular r:id="rId31"/>
      <p:bold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160"/>
    <a:srgbClr val="411FB0"/>
    <a:srgbClr val="5F8195"/>
    <a:srgbClr val="ABB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86" autoAdjust="0"/>
  </p:normalViewPr>
  <p:slideViewPr>
    <p:cSldViewPr>
      <p:cViewPr>
        <p:scale>
          <a:sx n="57" d="100"/>
          <a:sy n="57" d="100"/>
        </p:scale>
        <p:origin x="1560"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وش الاتربيوت اللي استخدمنا لهم كلهم </a:t>
            </a:r>
          </a:p>
          <a:p>
            <a:endParaRPr lang="en-US"/>
          </a:p>
          <a:p>
            <a:r>
              <a:rPr lang="en-US"/>
              <a:t>We used Discretization to arrange the Salary values into intervals and give every interval a suitable label.</a:t>
            </a:r>
          </a:p>
          <a:p>
            <a:endParaRPr lang="en-US"/>
          </a:p>
          <a:p>
            <a:r>
              <a:rPr lang="en-US"/>
              <a:t>We used Encoding to converting categorical data to numerical format. We need to convert the data to be able to do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Classification: process of categorizing or labeling data into predefined classes or categories based on its features or attributes. </a:t>
            </a:r>
          </a:p>
          <a:p>
            <a:r>
              <a:rPr lang="en-US"/>
              <a:t>       </a:t>
            </a:r>
          </a:p>
          <a:p>
            <a:r>
              <a:rPr lang="en-US"/>
              <a:t>Clustering: the task of grouping similar data points together based on their inherent similarities or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ان هذي الاشياء تعتمد عليها السالري وان تحديد السالري مشكلة كبيرة وكذا</a:t>
            </a:r>
          </a:p>
          <a:p>
            <a:r>
              <a:rPr lang="en-US"/>
              <a:t>Many reasons, such as qualifications, country location, and years of experience, can have a significant impact on the salary rate, which leads people in many situations to seek higher pay based on their qualifications or even consider leaving their countries due to differences in salary rates.</a:t>
            </a:r>
          </a:p>
          <a:p>
            <a:r>
              <a:rPr lang="en-US"/>
              <a:t>In this project, we will study and analyze some employees' data to identify the relationship between various attributes and the salary rate.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عدد row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5.png"/><Relationship Id="rId5" Type="http://schemas.openxmlformats.org/officeDocument/2006/relationships/image" Target="../media/image8.png"/><Relationship Id="rId10" Type="http://schemas.openxmlformats.org/officeDocument/2006/relationships/image" Target="../media/image36.svg"/><Relationship Id="rId4" Type="http://schemas.openxmlformats.org/officeDocument/2006/relationships/image" Target="../media/image7.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0.svg"/><Relationship Id="rId5" Type="http://schemas.openxmlformats.org/officeDocument/2006/relationships/image" Target="../media/image8.png"/><Relationship Id="rId10" Type="http://schemas.openxmlformats.org/officeDocument/2006/relationships/image" Target="../media/image49.png"/><Relationship Id="rId4" Type="http://schemas.openxmlformats.org/officeDocument/2006/relationships/image" Target="../media/image7.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60.sv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6.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5.png"/><Relationship Id="rId5" Type="http://schemas.openxmlformats.org/officeDocument/2006/relationships/image" Target="../media/image10.png"/><Relationship Id="rId10" Type="http://schemas.openxmlformats.org/officeDocument/2006/relationships/image" Target="../media/image64.svg"/><Relationship Id="rId4" Type="http://schemas.openxmlformats.org/officeDocument/2006/relationships/image" Target="../media/image7.png"/><Relationship Id="rId9" Type="http://schemas.openxmlformats.org/officeDocument/2006/relationships/image" Target="../media/image63.png"/><Relationship Id="rId14" Type="http://schemas.openxmlformats.org/officeDocument/2006/relationships/image" Target="../media/image68.sv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0"/>
            <a:ext cx="9455602" cy="4513750"/>
          </a:xfrm>
          <a:custGeom>
            <a:avLst/>
            <a:gdLst/>
            <a:ahLst/>
            <a:cxnLst/>
            <a:rect l="l" t="t" r="r" b="b"/>
            <a:pathLst>
              <a:path w="9455602" h="4513750">
                <a:moveTo>
                  <a:pt x="9455602" y="0"/>
                </a:moveTo>
                <a:lnTo>
                  <a:pt x="0" y="0"/>
                </a:lnTo>
                <a:lnTo>
                  <a:pt x="0" y="4513750"/>
                </a:lnTo>
                <a:lnTo>
                  <a:pt x="9455602" y="4513750"/>
                </a:lnTo>
                <a:lnTo>
                  <a:pt x="9455602" y="0"/>
                </a:lnTo>
                <a:close/>
              </a:path>
            </a:pathLst>
          </a:custGeom>
          <a:blipFill>
            <a:blip r:embed="rId3"/>
            <a:stretch>
              <a:fillRect/>
            </a:stretch>
          </a:blipFill>
        </p:spPr>
        <p:txBody>
          <a:bodyPr/>
          <a:lstStyle/>
          <a:p>
            <a:endParaRPr lang="en-SA" dirty="0"/>
          </a:p>
        </p:txBody>
      </p:sp>
      <p:sp>
        <p:nvSpPr>
          <p:cNvPr id="3" name="Freeform 3"/>
          <p:cNvSpPr/>
          <p:nvPr/>
        </p:nvSpPr>
        <p:spPr>
          <a:xfrm>
            <a:off x="-2536041" y="-3562533"/>
            <a:ext cx="10446764" cy="7934209"/>
          </a:xfrm>
          <a:custGeom>
            <a:avLst/>
            <a:gdLst/>
            <a:ahLst/>
            <a:cxnLst/>
            <a:rect l="l" t="t" r="r" b="b"/>
            <a:pathLst>
              <a:path w="10446764" h="7934209">
                <a:moveTo>
                  <a:pt x="0" y="0"/>
                </a:moveTo>
                <a:lnTo>
                  <a:pt x="10446764" y="0"/>
                </a:lnTo>
                <a:lnTo>
                  <a:pt x="10446764" y="7934209"/>
                </a:lnTo>
                <a:lnTo>
                  <a:pt x="0" y="7934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A"/>
          </a:p>
        </p:txBody>
      </p:sp>
      <p:sp>
        <p:nvSpPr>
          <p:cNvPr id="4" name="Freeform 4"/>
          <p:cNvSpPr/>
          <p:nvPr/>
        </p:nvSpPr>
        <p:spPr>
          <a:xfrm rot="-10800000" flipH="1">
            <a:off x="11477620" y="0"/>
            <a:ext cx="6810382" cy="10287000"/>
          </a:xfrm>
          <a:custGeom>
            <a:avLst/>
            <a:gdLst/>
            <a:ahLst/>
            <a:cxnLst/>
            <a:rect l="l" t="t" r="r" b="b"/>
            <a:pathLst>
              <a:path w="6810382" h="10287000">
                <a:moveTo>
                  <a:pt x="6810382" y="0"/>
                </a:moveTo>
                <a:lnTo>
                  <a:pt x="0" y="0"/>
                </a:lnTo>
                <a:lnTo>
                  <a:pt x="0" y="10287000"/>
                </a:lnTo>
                <a:lnTo>
                  <a:pt x="6810382" y="10287000"/>
                </a:lnTo>
                <a:lnTo>
                  <a:pt x="6810382" y="0"/>
                </a:lnTo>
                <a:close/>
              </a:path>
            </a:pathLst>
          </a:custGeom>
          <a:blipFill>
            <a:blip r:embed="rId6"/>
            <a:stretch>
              <a:fillRect/>
            </a:stretch>
          </a:blipFill>
        </p:spPr>
        <p:txBody>
          <a:bodyPr/>
          <a:lstStyle/>
          <a:p>
            <a:endParaRPr lang="en-SA"/>
          </a:p>
        </p:txBody>
      </p:sp>
      <p:sp>
        <p:nvSpPr>
          <p:cNvPr id="5" name="TextBox 5"/>
          <p:cNvSpPr txBox="1"/>
          <p:nvPr/>
        </p:nvSpPr>
        <p:spPr>
          <a:xfrm>
            <a:off x="234781" y="4152900"/>
            <a:ext cx="13456361" cy="2837700"/>
          </a:xfrm>
          <a:prstGeom prst="rect">
            <a:avLst/>
          </a:prstGeom>
        </p:spPr>
        <p:txBody>
          <a:bodyPr lIns="0" tIns="0" rIns="0" bIns="0" rtlCol="0" anchor="t">
            <a:spAutoFit/>
          </a:bodyPr>
          <a:lstStyle/>
          <a:p>
            <a:pPr algn="l">
              <a:lnSpc>
                <a:spcPts val="11519"/>
              </a:lnSpc>
            </a:pPr>
            <a:r>
              <a:rPr lang="en-US" sz="8000" dirty="0">
                <a:solidFill>
                  <a:srgbClr val="241160"/>
                </a:solidFill>
                <a:latin typeface="Arimo"/>
              </a:rPr>
              <a:t>Arab Region Employees Salary Prediction</a:t>
            </a:r>
          </a:p>
        </p:txBody>
      </p:sp>
      <p:sp>
        <p:nvSpPr>
          <p:cNvPr id="6" name="Freeform 6"/>
          <p:cNvSpPr/>
          <p:nvPr/>
        </p:nvSpPr>
        <p:spPr>
          <a:xfrm>
            <a:off x="234781" y="514350"/>
            <a:ext cx="2851757" cy="1094473"/>
          </a:xfrm>
          <a:custGeom>
            <a:avLst/>
            <a:gdLst/>
            <a:ahLst/>
            <a:cxnLst/>
            <a:rect l="l" t="t" r="r" b="b"/>
            <a:pathLst>
              <a:path w="2851757" h="1094473">
                <a:moveTo>
                  <a:pt x="0" y="0"/>
                </a:moveTo>
                <a:lnTo>
                  <a:pt x="2851758" y="0"/>
                </a:lnTo>
                <a:lnTo>
                  <a:pt x="2851758" y="1094473"/>
                </a:lnTo>
                <a:lnTo>
                  <a:pt x="0" y="1094473"/>
                </a:lnTo>
                <a:lnTo>
                  <a:pt x="0" y="0"/>
                </a:lnTo>
                <a:close/>
              </a:path>
            </a:pathLst>
          </a:custGeom>
          <a:blipFill>
            <a:blip r:embed="rId7"/>
            <a:stretch>
              <a:fillRect/>
            </a:stretch>
          </a:blipFill>
        </p:spPr>
        <p:txBody>
          <a:bodyPr/>
          <a:lstStyle/>
          <a:p>
            <a:endParaRPr lang="en-SA"/>
          </a:p>
        </p:txBody>
      </p:sp>
      <p:sp>
        <p:nvSpPr>
          <p:cNvPr id="7" name="TextBox 7"/>
          <p:cNvSpPr txBox="1"/>
          <p:nvPr/>
        </p:nvSpPr>
        <p:spPr>
          <a:xfrm>
            <a:off x="433241" y="7896108"/>
            <a:ext cx="4508200" cy="1173775"/>
          </a:xfrm>
          <a:prstGeom prst="rect">
            <a:avLst/>
          </a:prstGeom>
        </p:spPr>
        <p:txBody>
          <a:bodyPr lIns="0" tIns="0" rIns="0" bIns="0" rtlCol="0" anchor="t">
            <a:spAutoFit/>
          </a:bodyPr>
          <a:lstStyle/>
          <a:p>
            <a:pPr algn="ctr">
              <a:lnSpc>
                <a:spcPts val="4508"/>
              </a:lnSpc>
            </a:pPr>
            <a:r>
              <a:rPr lang="en-US" sz="3757" dirty="0">
                <a:solidFill>
                  <a:srgbClr val="241160"/>
                </a:solidFill>
                <a:latin typeface="Arimo"/>
              </a:rPr>
              <a:t>IT326 - 1st semester </a:t>
            </a:r>
          </a:p>
          <a:p>
            <a:pPr algn="ctr">
              <a:lnSpc>
                <a:spcPts val="4508"/>
              </a:lnSpc>
            </a:pPr>
            <a:r>
              <a:rPr lang="en-US" sz="3757" dirty="0">
                <a:solidFill>
                  <a:srgbClr val="241160"/>
                </a:solidFill>
                <a:latin typeface="Arimo"/>
              </a:rPr>
              <a:t>Dr. Hanan </a:t>
            </a:r>
            <a:r>
              <a:rPr lang="en-US" sz="3757" dirty="0" err="1">
                <a:solidFill>
                  <a:srgbClr val="241160"/>
                </a:solidFill>
                <a:latin typeface="Arimo"/>
              </a:rPr>
              <a:t>Altamimi</a:t>
            </a:r>
            <a:endParaRPr lang="en-US" sz="3757" dirty="0">
              <a:solidFill>
                <a:srgbClr val="241160"/>
              </a:solidFill>
              <a:latin typeface="Arimo"/>
            </a:endParaRPr>
          </a:p>
        </p:txBody>
      </p:sp>
      <p:sp>
        <p:nvSpPr>
          <p:cNvPr id="8" name="TextBox 7">
            <a:extLst>
              <a:ext uri="{FF2B5EF4-FFF2-40B4-BE49-F238E27FC236}">
                <a16:creationId xmlns:a16="http://schemas.microsoft.com/office/drawing/2014/main" id="{E727EA7E-80E1-945D-8431-E6721086A03B}"/>
              </a:ext>
            </a:extLst>
          </p:cNvPr>
          <p:cNvSpPr txBox="1"/>
          <p:nvPr/>
        </p:nvSpPr>
        <p:spPr>
          <a:xfrm>
            <a:off x="5516300" y="7612380"/>
            <a:ext cx="5961320" cy="1723549"/>
          </a:xfrm>
          <a:prstGeom prst="rect">
            <a:avLst/>
          </a:prstGeom>
        </p:spPr>
        <p:txBody>
          <a:bodyPr wrap="square" lIns="0" tIns="0" rIns="0" bIns="0" rtlCol="0" anchor="t">
            <a:spAutoFit/>
          </a:bodyPr>
          <a:lstStyle/>
          <a:p>
            <a:pPr algn="just"/>
            <a:r>
              <a:rPr lang="en-US" sz="2800" i="0" dirty="0" err="1">
                <a:solidFill>
                  <a:srgbClr val="231160"/>
                </a:solidFill>
                <a:effectLst/>
                <a:latin typeface="-apple-system"/>
              </a:rPr>
              <a:t>Wissayif</a:t>
            </a:r>
            <a:r>
              <a:rPr lang="en-US" sz="2800" i="0" dirty="0">
                <a:solidFill>
                  <a:srgbClr val="231160"/>
                </a:solidFill>
                <a:effectLst/>
                <a:latin typeface="-apple-system"/>
              </a:rPr>
              <a:t> </a:t>
            </a:r>
            <a:r>
              <a:rPr lang="en-US" sz="2800" i="0" dirty="0" err="1">
                <a:solidFill>
                  <a:srgbClr val="231160"/>
                </a:solidFill>
                <a:effectLst/>
                <a:latin typeface="-apple-system"/>
              </a:rPr>
              <a:t>AlKherb</a:t>
            </a:r>
            <a:r>
              <a:rPr lang="en-US" sz="2800" i="0" dirty="0">
                <a:solidFill>
                  <a:srgbClr val="231160"/>
                </a:solidFill>
                <a:effectLst/>
                <a:latin typeface="-apple-system"/>
              </a:rPr>
              <a:t> | 443200459</a:t>
            </a:r>
          </a:p>
          <a:p>
            <a:pPr algn="just"/>
            <a:r>
              <a:rPr lang="en-US" sz="2800" i="0" dirty="0" err="1">
                <a:solidFill>
                  <a:srgbClr val="231160"/>
                </a:solidFill>
                <a:effectLst/>
                <a:latin typeface="-apple-system"/>
              </a:rPr>
              <a:t>Dimah</a:t>
            </a:r>
            <a:r>
              <a:rPr lang="en-US" sz="2800" i="0" dirty="0">
                <a:solidFill>
                  <a:srgbClr val="231160"/>
                </a:solidFill>
                <a:effectLst/>
                <a:latin typeface="-apple-system"/>
              </a:rPr>
              <a:t> </a:t>
            </a:r>
            <a:r>
              <a:rPr lang="en-US" sz="2800" i="0" dirty="0" err="1">
                <a:solidFill>
                  <a:srgbClr val="231160"/>
                </a:solidFill>
                <a:effectLst/>
                <a:latin typeface="-apple-system"/>
              </a:rPr>
              <a:t>Alsuwailem</a:t>
            </a:r>
            <a:r>
              <a:rPr lang="en-US" sz="2800" i="0" dirty="0">
                <a:solidFill>
                  <a:srgbClr val="231160"/>
                </a:solidFill>
                <a:effectLst/>
                <a:latin typeface="-apple-system"/>
              </a:rPr>
              <a:t> | 443200826</a:t>
            </a:r>
          </a:p>
          <a:p>
            <a:pPr algn="just"/>
            <a:r>
              <a:rPr lang="en-US" sz="2800" i="0" dirty="0" err="1">
                <a:solidFill>
                  <a:srgbClr val="231160"/>
                </a:solidFill>
                <a:effectLst/>
                <a:latin typeface="-apple-system"/>
              </a:rPr>
              <a:t>Jumanah</a:t>
            </a:r>
            <a:r>
              <a:rPr lang="en-US" sz="2800" i="0" dirty="0">
                <a:solidFill>
                  <a:srgbClr val="231160"/>
                </a:solidFill>
                <a:effectLst/>
                <a:latin typeface="-apple-system"/>
              </a:rPr>
              <a:t> </a:t>
            </a:r>
            <a:r>
              <a:rPr lang="en-US" sz="2800" i="0" dirty="0" err="1">
                <a:solidFill>
                  <a:srgbClr val="231160"/>
                </a:solidFill>
                <a:effectLst/>
                <a:latin typeface="-apple-system"/>
              </a:rPr>
              <a:t>Almuhaysin</a:t>
            </a:r>
            <a:r>
              <a:rPr lang="en-US" sz="2800" i="0" dirty="0">
                <a:solidFill>
                  <a:srgbClr val="231160"/>
                </a:solidFill>
                <a:effectLst/>
                <a:latin typeface="-apple-system"/>
              </a:rPr>
              <a:t> | 443200866</a:t>
            </a:r>
          </a:p>
          <a:p>
            <a:pPr algn="just"/>
            <a:r>
              <a:rPr lang="en-US" sz="2800" i="0" dirty="0" err="1">
                <a:solidFill>
                  <a:srgbClr val="231160"/>
                </a:solidFill>
                <a:effectLst/>
                <a:latin typeface="-apple-system"/>
              </a:rPr>
              <a:t>Albandry</a:t>
            </a:r>
            <a:r>
              <a:rPr lang="en-US" sz="2800" i="0" dirty="0">
                <a:solidFill>
                  <a:srgbClr val="231160"/>
                </a:solidFill>
                <a:effectLst/>
                <a:latin typeface="-apple-system"/>
              </a:rPr>
              <a:t> </a:t>
            </a:r>
            <a:r>
              <a:rPr lang="en-US" sz="2800" i="0" dirty="0" err="1">
                <a:solidFill>
                  <a:srgbClr val="231160"/>
                </a:solidFill>
                <a:effectLst/>
                <a:latin typeface="-apple-system"/>
              </a:rPr>
              <a:t>Albakr</a:t>
            </a:r>
            <a:r>
              <a:rPr lang="en-US" sz="2800" i="0" dirty="0">
                <a:solidFill>
                  <a:srgbClr val="231160"/>
                </a:solidFill>
                <a:effectLst/>
                <a:latin typeface="-apple-system"/>
              </a:rPr>
              <a:t> | 443201085</a:t>
            </a:r>
          </a:p>
        </p:txBody>
      </p:sp>
      <p:cxnSp>
        <p:nvCxnSpPr>
          <p:cNvPr id="10" name="Straight Connector 9">
            <a:extLst>
              <a:ext uri="{FF2B5EF4-FFF2-40B4-BE49-F238E27FC236}">
                <a16:creationId xmlns:a16="http://schemas.microsoft.com/office/drawing/2014/main" id="{B328B40F-25A4-1063-6F15-F7F5F1B717F2}"/>
              </a:ext>
            </a:extLst>
          </p:cNvPr>
          <p:cNvCxnSpPr>
            <a:cxnSpLocks/>
          </p:cNvCxnSpPr>
          <p:nvPr/>
        </p:nvCxnSpPr>
        <p:spPr>
          <a:xfrm>
            <a:off x="5181600" y="7429500"/>
            <a:ext cx="0" cy="2209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0576046" y="5412871"/>
            <a:ext cx="4385507" cy="3567159"/>
          </a:xfrm>
          <a:custGeom>
            <a:avLst/>
            <a:gdLst/>
            <a:ahLst/>
            <a:cxnLst/>
            <a:rect l="l" t="t" r="r" b="b"/>
            <a:pathLst>
              <a:path w="4385507" h="3567159">
                <a:moveTo>
                  <a:pt x="0" y="0"/>
                </a:moveTo>
                <a:lnTo>
                  <a:pt x="4385506" y="0"/>
                </a:lnTo>
                <a:lnTo>
                  <a:pt x="4385506" y="3567158"/>
                </a:lnTo>
                <a:lnTo>
                  <a:pt x="0" y="3567158"/>
                </a:lnTo>
                <a:lnTo>
                  <a:pt x="0" y="0"/>
                </a:lnTo>
                <a:close/>
              </a:path>
            </a:pathLst>
          </a:custGeom>
          <a:blipFill>
            <a:blip r:embed="rId5"/>
            <a:stretch>
              <a:fillRect/>
            </a:stretch>
          </a:blipFill>
        </p:spPr>
        <p:txBody>
          <a:bodyPr/>
          <a:lstStyle/>
          <a:p>
            <a:endParaRPr lang="en-SA"/>
          </a:p>
        </p:txBody>
      </p:sp>
      <p:sp>
        <p:nvSpPr>
          <p:cNvPr id="5" name="Freeform 5"/>
          <p:cNvSpPr/>
          <p:nvPr/>
        </p:nvSpPr>
        <p:spPr>
          <a:xfrm>
            <a:off x="2376046" y="5755888"/>
            <a:ext cx="4779828" cy="3224141"/>
          </a:xfrm>
          <a:custGeom>
            <a:avLst/>
            <a:gdLst/>
            <a:ahLst/>
            <a:cxnLst/>
            <a:rect l="l" t="t" r="r" b="b"/>
            <a:pathLst>
              <a:path w="4779828" h="3224141">
                <a:moveTo>
                  <a:pt x="0" y="0"/>
                </a:moveTo>
                <a:lnTo>
                  <a:pt x="4779828" y="0"/>
                </a:lnTo>
                <a:lnTo>
                  <a:pt x="4779828" y="3224141"/>
                </a:lnTo>
                <a:lnTo>
                  <a:pt x="0" y="3224141"/>
                </a:lnTo>
                <a:lnTo>
                  <a:pt x="0" y="0"/>
                </a:lnTo>
                <a:close/>
              </a:path>
            </a:pathLst>
          </a:custGeom>
          <a:blipFill>
            <a:blip r:embed="rId6"/>
            <a:stretch>
              <a:fillRect l="-5902" r="-14103"/>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377837" y="2446759"/>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cleaning</a:t>
            </a:r>
          </a:p>
        </p:txBody>
      </p:sp>
      <p:sp>
        <p:nvSpPr>
          <p:cNvPr id="8" name="TextBox 8"/>
          <p:cNvSpPr txBox="1"/>
          <p:nvPr/>
        </p:nvSpPr>
        <p:spPr>
          <a:xfrm>
            <a:off x="1983029" y="4391025"/>
            <a:ext cx="5846961" cy="752475"/>
          </a:xfrm>
          <a:prstGeom prst="rect">
            <a:avLst/>
          </a:prstGeom>
        </p:spPr>
        <p:txBody>
          <a:bodyPr lIns="0" tIns="0" rIns="0" bIns="0" rtlCol="0" anchor="t">
            <a:spAutoFit/>
          </a:bodyPr>
          <a:lstStyle/>
          <a:p>
            <a:pPr algn="ctr">
              <a:lnSpc>
                <a:spcPts val="5779"/>
              </a:lnSpc>
              <a:spcBef>
                <a:spcPct val="0"/>
              </a:spcBef>
            </a:pPr>
            <a:r>
              <a:rPr lang="en-US" sz="4816" dirty="0">
                <a:solidFill>
                  <a:srgbClr val="241160"/>
                </a:solidFill>
                <a:latin typeface="Arimo"/>
              </a:rPr>
              <a:t>missing or null values</a:t>
            </a:r>
          </a:p>
        </p:txBody>
      </p:sp>
      <p:sp>
        <p:nvSpPr>
          <p:cNvPr id="9" name="TextBox 9"/>
          <p:cNvSpPr txBox="1"/>
          <p:nvPr/>
        </p:nvSpPr>
        <p:spPr>
          <a:xfrm>
            <a:off x="11782859" y="4391025"/>
            <a:ext cx="1971879" cy="753069"/>
          </a:xfrm>
          <a:prstGeom prst="rect">
            <a:avLst/>
          </a:prstGeom>
        </p:spPr>
        <p:txBody>
          <a:bodyPr lIns="0" tIns="0" rIns="0" bIns="0" rtlCol="0" anchor="t">
            <a:spAutoFit/>
          </a:bodyPr>
          <a:lstStyle/>
          <a:p>
            <a:pPr algn="ctr">
              <a:lnSpc>
                <a:spcPts val="5779"/>
              </a:lnSpc>
              <a:spcBef>
                <a:spcPct val="0"/>
              </a:spcBef>
            </a:pPr>
            <a:r>
              <a:rPr lang="en-US" sz="4816">
                <a:solidFill>
                  <a:srgbClr val="241160"/>
                </a:solidFill>
                <a:latin typeface="Arimo"/>
              </a:rPr>
              <a:t>outliers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695"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6895543" y="262297"/>
            <a:ext cx="3061674" cy="3061674"/>
          </a:xfrm>
          <a:custGeom>
            <a:avLst/>
            <a:gdLst/>
            <a:ahLst/>
            <a:cxnLst/>
            <a:rect l="l" t="t" r="r" b="b"/>
            <a:pathLst>
              <a:path w="3061674" h="3061674">
                <a:moveTo>
                  <a:pt x="0" y="0"/>
                </a:moveTo>
                <a:lnTo>
                  <a:pt x="3061674" y="0"/>
                </a:lnTo>
                <a:lnTo>
                  <a:pt x="3061674" y="3061674"/>
                </a:lnTo>
                <a:lnTo>
                  <a:pt x="0" y="3061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3836950" y="2127006"/>
            <a:ext cx="10368675" cy="7131294"/>
          </a:xfrm>
          <a:custGeom>
            <a:avLst/>
            <a:gdLst/>
            <a:ahLst/>
            <a:cxnLst/>
            <a:rect l="l" t="t" r="r" b="b"/>
            <a:pathLst>
              <a:path w="10368675" h="7131294">
                <a:moveTo>
                  <a:pt x="0" y="0"/>
                </a:moveTo>
                <a:lnTo>
                  <a:pt x="10368675" y="0"/>
                </a:lnTo>
                <a:lnTo>
                  <a:pt x="10368675" y="7131294"/>
                </a:lnTo>
                <a:lnTo>
                  <a:pt x="0" y="7131294"/>
                </a:lnTo>
                <a:lnTo>
                  <a:pt x="0" y="0"/>
                </a:lnTo>
                <a:close/>
              </a:path>
            </a:pathLst>
          </a:custGeom>
          <a:blipFill>
            <a:blip r:embed="rId9"/>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3410642" y="4857057"/>
            <a:ext cx="10685269" cy="4678786"/>
          </a:xfrm>
          <a:custGeom>
            <a:avLst/>
            <a:gdLst/>
            <a:ahLst/>
            <a:cxnLst/>
            <a:rect l="l" t="t" r="r" b="b"/>
            <a:pathLst>
              <a:path w="10685269" h="4678786">
                <a:moveTo>
                  <a:pt x="0" y="0"/>
                </a:moveTo>
                <a:lnTo>
                  <a:pt x="10685270" y="0"/>
                </a:lnTo>
                <a:lnTo>
                  <a:pt x="10685270" y="4678786"/>
                </a:lnTo>
                <a:lnTo>
                  <a:pt x="0" y="4678786"/>
                </a:lnTo>
                <a:lnTo>
                  <a:pt x="0" y="0"/>
                </a:lnTo>
                <a:close/>
              </a:path>
            </a:pathLst>
          </a:custGeom>
          <a:blipFill>
            <a:blip r:embed="rId5"/>
            <a:stretch>
              <a:fillRect l="-845"/>
            </a:stretch>
          </a:blipFill>
        </p:spPr>
        <p:txBody>
          <a:bodyPr/>
          <a:lstStyle/>
          <a:p>
            <a:endParaRPr lang="en-SA"/>
          </a:p>
        </p:txBody>
      </p:sp>
      <p:sp>
        <p:nvSpPr>
          <p:cNvPr id="5" name="TextBox 5"/>
          <p:cNvSpPr txBox="1"/>
          <p:nvPr/>
        </p:nvSpPr>
        <p:spPr>
          <a:xfrm>
            <a:off x="1669351" y="3227809"/>
            <a:ext cx="14954397" cy="1809750"/>
          </a:xfrm>
          <a:prstGeom prst="rect">
            <a:avLst/>
          </a:prstGeom>
        </p:spPr>
        <p:txBody>
          <a:bodyPr lIns="0" tIns="0" rIns="0" bIns="0" rtlCol="0" anchor="t">
            <a:spAutoFit/>
          </a:bodyPr>
          <a:lstStyle/>
          <a:p>
            <a:pPr>
              <a:lnSpc>
                <a:spcPts val="4799"/>
              </a:lnSpc>
            </a:pPr>
            <a:r>
              <a:rPr lang="en-US" sz="3999">
                <a:solidFill>
                  <a:srgbClr val="5F7D95"/>
                </a:solidFill>
                <a:latin typeface="Arimo"/>
              </a:rPr>
              <a:t>assist in showing the most relevant features, leading to simpler and more interpretable models.</a:t>
            </a:r>
          </a:p>
          <a:p>
            <a:pPr algn="ctr">
              <a:lnSpc>
                <a:spcPts val="4799"/>
              </a:lnSpc>
              <a:spcBef>
                <a:spcPct val="0"/>
              </a:spcBef>
            </a:pPr>
            <a:endParaRPr lang="en-US" sz="3999">
              <a:solidFill>
                <a:srgbClr val="5F7D95"/>
              </a:solidFill>
              <a:latin typeface="Arimo"/>
            </a:endParaRPr>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215836" y="2072332"/>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Feature selection</a:t>
            </a:r>
          </a:p>
        </p:txBody>
      </p:sp>
      <p:sp>
        <p:nvSpPr>
          <p:cNvPr id="8" name="Freeform 8"/>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A"/>
          </a:p>
        </p:txBody>
      </p:sp>
      <p:sp>
        <p:nvSpPr>
          <p:cNvPr id="9" name="Freeform 9"/>
          <p:cNvSpPr/>
          <p:nvPr/>
        </p:nvSpPr>
        <p:spPr>
          <a:xfrm>
            <a:off x="6464306"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0" name="Freeform 10"/>
          <p:cNvSpPr/>
          <p:nvPr/>
        </p:nvSpPr>
        <p:spPr>
          <a:xfrm>
            <a:off x="7749432"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1" name="Freeform 11"/>
          <p:cNvSpPr/>
          <p:nvPr/>
        </p:nvSpPr>
        <p:spPr>
          <a:xfrm>
            <a:off x="9034558"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2" name="Freeform 12"/>
          <p:cNvSpPr/>
          <p:nvPr/>
        </p:nvSpPr>
        <p:spPr>
          <a:xfrm>
            <a:off x="10319684"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9154670" y="4425485"/>
            <a:ext cx="8507564" cy="4098366"/>
          </a:xfrm>
          <a:custGeom>
            <a:avLst/>
            <a:gdLst/>
            <a:ahLst/>
            <a:cxnLst/>
            <a:rect l="l" t="t" r="r" b="b"/>
            <a:pathLst>
              <a:path w="8507564" h="4098366">
                <a:moveTo>
                  <a:pt x="0" y="0"/>
                </a:moveTo>
                <a:lnTo>
                  <a:pt x="8507564" y="0"/>
                </a:lnTo>
                <a:lnTo>
                  <a:pt x="8507564" y="4098366"/>
                </a:lnTo>
                <a:lnTo>
                  <a:pt x="0" y="4098366"/>
                </a:lnTo>
                <a:lnTo>
                  <a:pt x="0" y="0"/>
                </a:lnTo>
                <a:close/>
              </a:path>
            </a:pathLst>
          </a:custGeom>
          <a:blipFill>
            <a:blip r:embed="rId7"/>
            <a:stretch>
              <a:fillRect/>
            </a:stretch>
          </a:blipFill>
        </p:spPr>
        <p:txBody>
          <a:bodyPr/>
          <a:lstStyle/>
          <a:p>
            <a:endParaRPr lang="en-SA"/>
          </a:p>
        </p:txBody>
      </p:sp>
      <p:sp>
        <p:nvSpPr>
          <p:cNvPr id="6" name="Freeform 6"/>
          <p:cNvSpPr/>
          <p:nvPr/>
        </p:nvSpPr>
        <p:spPr>
          <a:xfrm>
            <a:off x="865463" y="4425485"/>
            <a:ext cx="7575537" cy="3827020"/>
          </a:xfrm>
          <a:custGeom>
            <a:avLst/>
            <a:gdLst/>
            <a:ahLst/>
            <a:cxnLst/>
            <a:rect l="l" t="t" r="r" b="b"/>
            <a:pathLst>
              <a:path w="7575537" h="3827020">
                <a:moveTo>
                  <a:pt x="0" y="0"/>
                </a:moveTo>
                <a:lnTo>
                  <a:pt x="7575537" y="0"/>
                </a:lnTo>
                <a:lnTo>
                  <a:pt x="7575537" y="3827020"/>
                </a:lnTo>
                <a:lnTo>
                  <a:pt x="0" y="382702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396947" y="1000125"/>
            <a:ext cx="13880076" cy="942975"/>
          </a:xfrm>
          <a:prstGeom prst="rect">
            <a:avLst/>
          </a:prstGeom>
        </p:spPr>
        <p:txBody>
          <a:bodyPr lIns="0" tIns="0" rIns="0" bIns="0" rtlCol="0" anchor="t">
            <a:spAutoFit/>
          </a:bodyPr>
          <a:lstStyle/>
          <a:p>
            <a:pPr>
              <a:lnSpc>
                <a:spcPts val="7200"/>
              </a:lnSpc>
            </a:pPr>
            <a:r>
              <a:rPr lang="en-US" sz="6000">
                <a:solidFill>
                  <a:srgbClr val="241160"/>
                </a:solidFill>
                <a:latin typeface="Arimo Bold"/>
              </a:rPr>
              <a:t>Imbalance</a:t>
            </a:r>
          </a:p>
        </p:txBody>
      </p:sp>
      <p:sp>
        <p:nvSpPr>
          <p:cNvPr id="8" name="TextBox 8"/>
          <p:cNvSpPr txBox="1"/>
          <p:nvPr/>
        </p:nvSpPr>
        <p:spPr>
          <a:xfrm>
            <a:off x="437755" y="2751559"/>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Before </a:t>
            </a:r>
          </a:p>
        </p:txBody>
      </p:sp>
      <p:sp>
        <p:nvSpPr>
          <p:cNvPr id="9" name="TextBox 9"/>
          <p:cNvSpPr txBox="1"/>
          <p:nvPr/>
        </p:nvSpPr>
        <p:spPr>
          <a:xfrm>
            <a:off x="9747103" y="2698517"/>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After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211550" y="542925"/>
            <a:ext cx="915497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Mining Techniques</a:t>
            </a:r>
          </a:p>
        </p:txBody>
      </p:sp>
      <p:sp>
        <p:nvSpPr>
          <p:cNvPr id="6" name="Freeform 6"/>
          <p:cNvSpPr/>
          <p:nvPr/>
        </p:nvSpPr>
        <p:spPr>
          <a:xfrm>
            <a:off x="3267690" y="2793540"/>
            <a:ext cx="8788869" cy="2808607"/>
          </a:xfrm>
          <a:custGeom>
            <a:avLst/>
            <a:gdLst/>
            <a:ahLst/>
            <a:cxnLst/>
            <a:rect l="l" t="t" r="r" b="b"/>
            <a:pathLst>
              <a:path w="8788869" h="2808607">
                <a:moveTo>
                  <a:pt x="0" y="0"/>
                </a:moveTo>
                <a:lnTo>
                  <a:pt x="8788869" y="0"/>
                </a:lnTo>
                <a:lnTo>
                  <a:pt x="8788869" y="2808608"/>
                </a:lnTo>
                <a:lnTo>
                  <a:pt x="0" y="2808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7" name="TextBox 7"/>
          <p:cNvSpPr txBox="1"/>
          <p:nvPr/>
        </p:nvSpPr>
        <p:spPr>
          <a:xfrm>
            <a:off x="6444025" y="3654964"/>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Classification</a:t>
            </a:r>
          </a:p>
        </p:txBody>
      </p:sp>
      <p:sp>
        <p:nvSpPr>
          <p:cNvPr id="8" name="Freeform 8"/>
          <p:cNvSpPr/>
          <p:nvPr/>
        </p:nvSpPr>
        <p:spPr>
          <a:xfrm flipH="1">
            <a:off x="5972086" y="5792146"/>
            <a:ext cx="8788869" cy="2808607"/>
          </a:xfrm>
          <a:custGeom>
            <a:avLst/>
            <a:gdLst/>
            <a:ahLst/>
            <a:cxnLst/>
            <a:rect l="l" t="t" r="r" b="b"/>
            <a:pathLst>
              <a:path w="8788869" h="2808607">
                <a:moveTo>
                  <a:pt x="8788869" y="0"/>
                </a:moveTo>
                <a:lnTo>
                  <a:pt x="0" y="0"/>
                </a:lnTo>
                <a:lnTo>
                  <a:pt x="0" y="2808608"/>
                </a:lnTo>
                <a:lnTo>
                  <a:pt x="8788869" y="2808608"/>
                </a:lnTo>
                <a:lnTo>
                  <a:pt x="87888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9" name="TextBox 9"/>
          <p:cNvSpPr txBox="1"/>
          <p:nvPr/>
        </p:nvSpPr>
        <p:spPr>
          <a:xfrm>
            <a:off x="6884255" y="6700238"/>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Clustring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3418"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62171" y="3141145"/>
            <a:ext cx="12589456" cy="3948229"/>
          </a:xfrm>
          <a:custGeom>
            <a:avLst/>
            <a:gdLst/>
            <a:ahLst/>
            <a:cxnLst/>
            <a:rect l="l" t="t" r="r" b="b"/>
            <a:pathLst>
              <a:path w="12589456" h="3948229">
                <a:moveTo>
                  <a:pt x="0" y="0"/>
                </a:moveTo>
                <a:lnTo>
                  <a:pt x="12589456" y="0"/>
                </a:lnTo>
                <a:lnTo>
                  <a:pt x="12589456" y="3948229"/>
                </a:lnTo>
                <a:lnTo>
                  <a:pt x="0" y="3948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13878306" y="3237334"/>
            <a:ext cx="3061674" cy="3061674"/>
          </a:xfrm>
          <a:custGeom>
            <a:avLst/>
            <a:gdLst/>
            <a:ahLst/>
            <a:cxnLst/>
            <a:rect l="l" t="t" r="r" b="b"/>
            <a:pathLst>
              <a:path w="3061674" h="3061674">
                <a:moveTo>
                  <a:pt x="0" y="0"/>
                </a:moveTo>
                <a:lnTo>
                  <a:pt x="3061675" y="0"/>
                </a:lnTo>
                <a:lnTo>
                  <a:pt x="3061675" y="3061674"/>
                </a:lnTo>
                <a:lnTo>
                  <a:pt x="0" y="30616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916215" y="7089374"/>
            <a:ext cx="8051727" cy="2064295"/>
          </a:xfrm>
          <a:custGeom>
            <a:avLst/>
            <a:gdLst/>
            <a:ahLst/>
            <a:cxnLst/>
            <a:rect l="l" t="t" r="r" b="b"/>
            <a:pathLst>
              <a:path w="8051727" h="2064295">
                <a:moveTo>
                  <a:pt x="0" y="0"/>
                </a:moveTo>
                <a:lnTo>
                  <a:pt x="8051728" y="0"/>
                </a:lnTo>
                <a:lnTo>
                  <a:pt x="8051728" y="2064295"/>
                </a:lnTo>
                <a:lnTo>
                  <a:pt x="0" y="2064295"/>
                </a:lnTo>
                <a:lnTo>
                  <a:pt x="0" y="0"/>
                </a:lnTo>
                <a:close/>
              </a:path>
            </a:pathLst>
          </a:custGeom>
          <a:blipFill>
            <a:blip r:embed="rId11"/>
            <a:stretch>
              <a:fillRect/>
            </a:stretch>
          </a:blipFill>
        </p:spPr>
        <p:txBody>
          <a:bodyPr/>
          <a:lstStyle/>
          <a:p>
            <a:endParaRPr lang="en-SA"/>
          </a:p>
        </p:txBody>
      </p:sp>
      <p:sp>
        <p:nvSpPr>
          <p:cNvPr id="8" name="TextBox 8"/>
          <p:cNvSpPr txBox="1"/>
          <p:nvPr/>
        </p:nvSpPr>
        <p:spPr>
          <a:xfrm>
            <a:off x="1028700" y="542925"/>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Classification</a:t>
            </a:r>
          </a:p>
        </p:txBody>
      </p:sp>
      <p:sp>
        <p:nvSpPr>
          <p:cNvPr id="9" name="TextBox 9"/>
          <p:cNvSpPr txBox="1"/>
          <p:nvPr/>
        </p:nvSpPr>
        <p:spPr>
          <a:xfrm>
            <a:off x="4620848" y="4454706"/>
            <a:ext cx="2128658" cy="598356"/>
          </a:xfrm>
          <a:prstGeom prst="rect">
            <a:avLst/>
          </a:prstGeom>
        </p:spPr>
        <p:txBody>
          <a:bodyPr lIns="0" tIns="0" rIns="0" bIns="0" rtlCol="0" anchor="t">
            <a:spAutoFit/>
          </a:bodyPr>
          <a:lstStyle/>
          <a:p>
            <a:pPr algn="l">
              <a:lnSpc>
                <a:spcPts val="4486"/>
              </a:lnSpc>
            </a:pPr>
            <a:r>
              <a:rPr lang="en-US" sz="3738">
                <a:solidFill>
                  <a:srgbClr val="241160"/>
                </a:solidFill>
                <a:latin typeface="Arimo"/>
              </a:rPr>
              <a:t>Gain ratio</a:t>
            </a:r>
          </a:p>
        </p:txBody>
      </p:sp>
      <p:sp>
        <p:nvSpPr>
          <p:cNvPr id="10" name="TextBox 10"/>
          <p:cNvSpPr txBox="1"/>
          <p:nvPr/>
        </p:nvSpPr>
        <p:spPr>
          <a:xfrm>
            <a:off x="7725437" y="4462511"/>
            <a:ext cx="2433284" cy="590550"/>
          </a:xfrm>
          <a:prstGeom prst="rect">
            <a:avLst/>
          </a:prstGeom>
        </p:spPr>
        <p:txBody>
          <a:bodyPr lIns="0" tIns="0" rIns="0" bIns="0" rtlCol="0" anchor="t">
            <a:spAutoFit/>
          </a:bodyPr>
          <a:lstStyle/>
          <a:p>
            <a:pPr algn="l">
              <a:lnSpc>
                <a:spcPts val="4488"/>
              </a:lnSpc>
            </a:pPr>
            <a:r>
              <a:rPr lang="en-US" sz="3740">
                <a:solidFill>
                  <a:srgbClr val="7994A9"/>
                </a:solidFill>
                <a:latin typeface="Arimo"/>
              </a:rPr>
              <a:t>Gini Index</a:t>
            </a:r>
          </a:p>
        </p:txBody>
      </p:sp>
      <p:sp>
        <p:nvSpPr>
          <p:cNvPr id="11" name="TextBox 11"/>
          <p:cNvSpPr txBox="1"/>
          <p:nvPr/>
        </p:nvSpPr>
        <p:spPr>
          <a:xfrm>
            <a:off x="10280115" y="4404893"/>
            <a:ext cx="3249731" cy="1032933"/>
          </a:xfrm>
          <a:prstGeom prst="rect">
            <a:avLst/>
          </a:prstGeom>
        </p:spPr>
        <p:txBody>
          <a:bodyPr lIns="0" tIns="0" rIns="0" bIns="0" rtlCol="0" anchor="t">
            <a:spAutoFit/>
          </a:bodyPr>
          <a:lstStyle/>
          <a:p>
            <a:pPr algn="ctr">
              <a:lnSpc>
                <a:spcPts val="4048"/>
              </a:lnSpc>
            </a:pPr>
            <a:r>
              <a:rPr lang="en-US" sz="3373">
                <a:solidFill>
                  <a:srgbClr val="241160"/>
                </a:solidFill>
                <a:latin typeface="Arimo"/>
              </a:rPr>
              <a:t>Information </a:t>
            </a:r>
          </a:p>
          <a:p>
            <a:pPr algn="ctr">
              <a:lnSpc>
                <a:spcPts val="4048"/>
              </a:lnSpc>
            </a:pPr>
            <a:r>
              <a:rPr lang="en-US" sz="3373">
                <a:solidFill>
                  <a:srgbClr val="241160"/>
                </a:solidFill>
                <a:latin typeface="Arimo"/>
              </a:rPr>
              <a:t>Gain</a:t>
            </a:r>
          </a:p>
        </p:txBody>
      </p:sp>
      <p:sp>
        <p:nvSpPr>
          <p:cNvPr id="12" name="TextBox 12"/>
          <p:cNvSpPr txBox="1"/>
          <p:nvPr/>
        </p:nvSpPr>
        <p:spPr>
          <a:xfrm>
            <a:off x="1486243" y="146685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Algorithms: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08326" y="850659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A"/>
          </a:p>
        </p:txBody>
      </p:sp>
      <p:sp>
        <p:nvSpPr>
          <p:cNvPr id="3" name="TextBox 3"/>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4" name="TextBox 4"/>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
        <p:nvSpPr>
          <p:cNvPr id="5" name="Freeform 5"/>
          <p:cNvSpPr/>
          <p:nvPr/>
        </p:nvSpPr>
        <p:spPr>
          <a:xfrm rot="-10800000" flipH="1">
            <a:off x="13824247" y="-1866565"/>
            <a:ext cx="4758154" cy="6180047"/>
          </a:xfrm>
          <a:custGeom>
            <a:avLst/>
            <a:gdLst/>
            <a:ahLst/>
            <a:cxnLst/>
            <a:rect l="l" t="t" r="r" b="b"/>
            <a:pathLst>
              <a:path w="4758154" h="6180047">
                <a:moveTo>
                  <a:pt x="4758154" y="0"/>
                </a:moveTo>
                <a:lnTo>
                  <a:pt x="0" y="0"/>
                </a:lnTo>
                <a:lnTo>
                  <a:pt x="0" y="6180048"/>
                </a:lnTo>
                <a:lnTo>
                  <a:pt x="4758154" y="6180048"/>
                </a:lnTo>
                <a:lnTo>
                  <a:pt x="4758154" y="0"/>
                </a:lnTo>
                <a:close/>
              </a:path>
            </a:pathLst>
          </a:custGeom>
          <a:blipFill>
            <a:blip r:embed="rId5"/>
            <a:stretch>
              <a:fillRect t="-4767"/>
            </a:stretch>
          </a:blipFill>
        </p:spPr>
        <p:txBody>
          <a:bodyPr/>
          <a:lstStyle/>
          <a:p>
            <a:endParaRPr lang="en-SA"/>
          </a:p>
        </p:txBody>
      </p:sp>
      <p:grpSp>
        <p:nvGrpSpPr>
          <p:cNvPr id="6" name="Group 6"/>
          <p:cNvGrpSpPr/>
          <p:nvPr/>
        </p:nvGrpSpPr>
        <p:grpSpPr>
          <a:xfrm>
            <a:off x="13186953" y="1823534"/>
            <a:ext cx="4572589" cy="1323595"/>
            <a:chOff x="0" y="0"/>
            <a:chExt cx="1204303" cy="348601"/>
          </a:xfrm>
        </p:grpSpPr>
        <p:sp>
          <p:nvSpPr>
            <p:cNvPr id="7" name="Freeform 7"/>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8" name="TextBox 8"/>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 training set 35% testing set</a:t>
              </a:r>
            </a:p>
          </p:txBody>
        </p:sp>
      </p:grpSp>
      <p:grpSp>
        <p:nvGrpSpPr>
          <p:cNvPr id="9" name="Group 9"/>
          <p:cNvGrpSpPr/>
          <p:nvPr/>
        </p:nvGrpSpPr>
        <p:grpSpPr>
          <a:xfrm>
            <a:off x="8441000" y="1823534"/>
            <a:ext cx="4572589" cy="1323595"/>
            <a:chOff x="0" y="0"/>
            <a:chExt cx="1204303" cy="348601"/>
          </a:xfrm>
        </p:grpSpPr>
        <p:sp>
          <p:nvSpPr>
            <p:cNvPr id="10" name="Freeform 10"/>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1" name="TextBox 11"/>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75% training set 25% testing set</a:t>
              </a:r>
            </a:p>
          </p:txBody>
        </p:sp>
      </p:grpSp>
      <p:grpSp>
        <p:nvGrpSpPr>
          <p:cNvPr id="12" name="Group 12"/>
          <p:cNvGrpSpPr/>
          <p:nvPr/>
        </p:nvGrpSpPr>
        <p:grpSpPr>
          <a:xfrm>
            <a:off x="3695047" y="1823534"/>
            <a:ext cx="4572589" cy="1323595"/>
            <a:chOff x="0" y="0"/>
            <a:chExt cx="1204303" cy="348601"/>
          </a:xfrm>
        </p:grpSpPr>
        <p:sp>
          <p:nvSpPr>
            <p:cNvPr id="13" name="Freeform 13"/>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4" name="TextBox 14"/>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 70% training set 30% testing set</a:t>
              </a:r>
            </a:p>
          </p:txBody>
        </p:sp>
      </p:grpSp>
      <p:grpSp>
        <p:nvGrpSpPr>
          <p:cNvPr id="15" name="Group 15"/>
          <p:cNvGrpSpPr/>
          <p:nvPr/>
        </p:nvGrpSpPr>
        <p:grpSpPr>
          <a:xfrm>
            <a:off x="16498941" y="3496383"/>
            <a:ext cx="1260601" cy="1323595"/>
            <a:chOff x="0" y="0"/>
            <a:chExt cx="332010" cy="348601"/>
          </a:xfrm>
        </p:grpSpPr>
        <p:sp>
          <p:nvSpPr>
            <p:cNvPr id="16" name="Freeform 16"/>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17" name="TextBox 17"/>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18" name="Group 18"/>
          <p:cNvGrpSpPr/>
          <p:nvPr/>
        </p:nvGrpSpPr>
        <p:grpSpPr>
          <a:xfrm>
            <a:off x="14942723" y="3496383"/>
            <a:ext cx="1260601" cy="1323595"/>
            <a:chOff x="0" y="0"/>
            <a:chExt cx="332010" cy="348601"/>
          </a:xfrm>
        </p:grpSpPr>
        <p:sp>
          <p:nvSpPr>
            <p:cNvPr id="19" name="Freeform 19"/>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0" name="TextBox 20"/>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21" name="Group 21"/>
          <p:cNvGrpSpPr/>
          <p:nvPr/>
        </p:nvGrpSpPr>
        <p:grpSpPr>
          <a:xfrm>
            <a:off x="13386504" y="3496383"/>
            <a:ext cx="1260601" cy="1120263"/>
            <a:chOff x="0" y="0"/>
            <a:chExt cx="332010" cy="295049"/>
          </a:xfrm>
        </p:grpSpPr>
        <p:sp>
          <p:nvSpPr>
            <p:cNvPr id="22" name="Freeform 22"/>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23" name="TextBox 23"/>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24" name="Group 24"/>
          <p:cNvGrpSpPr/>
          <p:nvPr/>
        </p:nvGrpSpPr>
        <p:grpSpPr>
          <a:xfrm>
            <a:off x="11553437" y="3598049"/>
            <a:ext cx="1260601" cy="1323595"/>
            <a:chOff x="0" y="0"/>
            <a:chExt cx="332010" cy="348601"/>
          </a:xfrm>
        </p:grpSpPr>
        <p:sp>
          <p:nvSpPr>
            <p:cNvPr id="25" name="Freeform 25"/>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6" name="TextBox 26"/>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27" name="Group 27"/>
          <p:cNvGrpSpPr/>
          <p:nvPr/>
        </p:nvGrpSpPr>
        <p:grpSpPr>
          <a:xfrm>
            <a:off x="9997218" y="3598049"/>
            <a:ext cx="1260601" cy="1323595"/>
            <a:chOff x="0" y="0"/>
            <a:chExt cx="332010" cy="348601"/>
          </a:xfrm>
        </p:grpSpPr>
        <p:sp>
          <p:nvSpPr>
            <p:cNvPr id="28" name="Freeform 28"/>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9" name="TextBox 29"/>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0" name="Group 30"/>
          <p:cNvGrpSpPr/>
          <p:nvPr/>
        </p:nvGrpSpPr>
        <p:grpSpPr>
          <a:xfrm>
            <a:off x="8441000" y="3598049"/>
            <a:ext cx="1260601" cy="1120263"/>
            <a:chOff x="0" y="0"/>
            <a:chExt cx="332010" cy="295049"/>
          </a:xfrm>
        </p:grpSpPr>
        <p:sp>
          <p:nvSpPr>
            <p:cNvPr id="31" name="Freeform 31"/>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32" name="TextBox 32"/>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33" name="Group 33"/>
          <p:cNvGrpSpPr/>
          <p:nvPr/>
        </p:nvGrpSpPr>
        <p:grpSpPr>
          <a:xfrm>
            <a:off x="6807484" y="3496383"/>
            <a:ext cx="1260601" cy="1323595"/>
            <a:chOff x="0" y="0"/>
            <a:chExt cx="332010" cy="348601"/>
          </a:xfrm>
        </p:grpSpPr>
        <p:sp>
          <p:nvSpPr>
            <p:cNvPr id="34" name="Freeform 34"/>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5" name="TextBox 35"/>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36" name="Group 36"/>
          <p:cNvGrpSpPr/>
          <p:nvPr/>
        </p:nvGrpSpPr>
        <p:grpSpPr>
          <a:xfrm>
            <a:off x="5251265" y="3496383"/>
            <a:ext cx="1260601" cy="1323595"/>
            <a:chOff x="0" y="0"/>
            <a:chExt cx="332010" cy="348601"/>
          </a:xfrm>
        </p:grpSpPr>
        <p:sp>
          <p:nvSpPr>
            <p:cNvPr id="37" name="Freeform 37"/>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8" name="TextBox 38"/>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9" name="Group 39"/>
          <p:cNvGrpSpPr/>
          <p:nvPr/>
        </p:nvGrpSpPr>
        <p:grpSpPr>
          <a:xfrm>
            <a:off x="3695047" y="3496383"/>
            <a:ext cx="1260601" cy="1120263"/>
            <a:chOff x="0" y="0"/>
            <a:chExt cx="332010" cy="295049"/>
          </a:xfrm>
        </p:grpSpPr>
        <p:sp>
          <p:nvSpPr>
            <p:cNvPr id="40" name="Freeform 40"/>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41" name="TextBox 41"/>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42" name="Group 42"/>
          <p:cNvGrpSpPr/>
          <p:nvPr/>
        </p:nvGrpSpPr>
        <p:grpSpPr>
          <a:xfrm>
            <a:off x="479762" y="5052509"/>
            <a:ext cx="2450039" cy="1165896"/>
            <a:chOff x="0" y="0"/>
            <a:chExt cx="645278" cy="307067"/>
          </a:xfrm>
        </p:grpSpPr>
        <p:sp>
          <p:nvSpPr>
            <p:cNvPr id="43" name="Freeform 43"/>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4" name="TextBox 44"/>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Accuracy</a:t>
              </a:r>
            </a:p>
          </p:txBody>
        </p:sp>
      </p:grpSp>
      <p:grpSp>
        <p:nvGrpSpPr>
          <p:cNvPr id="45" name="Group 45"/>
          <p:cNvGrpSpPr/>
          <p:nvPr/>
        </p:nvGrpSpPr>
        <p:grpSpPr>
          <a:xfrm>
            <a:off x="479762" y="6408905"/>
            <a:ext cx="2450039" cy="1165896"/>
            <a:chOff x="0" y="0"/>
            <a:chExt cx="645278" cy="307067"/>
          </a:xfrm>
        </p:grpSpPr>
        <p:sp>
          <p:nvSpPr>
            <p:cNvPr id="46" name="Freeform 46"/>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7" name="TextBox 47"/>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Precision</a:t>
              </a:r>
            </a:p>
          </p:txBody>
        </p:sp>
      </p:grpSp>
      <p:grpSp>
        <p:nvGrpSpPr>
          <p:cNvPr id="48" name="Group 48"/>
          <p:cNvGrpSpPr/>
          <p:nvPr/>
        </p:nvGrpSpPr>
        <p:grpSpPr>
          <a:xfrm>
            <a:off x="479762" y="7765301"/>
            <a:ext cx="2450039" cy="1165896"/>
            <a:chOff x="0" y="0"/>
            <a:chExt cx="645278" cy="307067"/>
          </a:xfrm>
        </p:grpSpPr>
        <p:sp>
          <p:nvSpPr>
            <p:cNvPr id="49" name="Freeform 49"/>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0" name="TextBox 50"/>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Sensitivity</a:t>
              </a:r>
            </a:p>
          </p:txBody>
        </p:sp>
      </p:grpSp>
      <p:grpSp>
        <p:nvGrpSpPr>
          <p:cNvPr id="51" name="Group 51"/>
          <p:cNvGrpSpPr/>
          <p:nvPr/>
        </p:nvGrpSpPr>
        <p:grpSpPr>
          <a:xfrm>
            <a:off x="479762" y="9121104"/>
            <a:ext cx="2450039" cy="1165896"/>
            <a:chOff x="0" y="0"/>
            <a:chExt cx="645278" cy="307067"/>
          </a:xfrm>
        </p:grpSpPr>
        <p:sp>
          <p:nvSpPr>
            <p:cNvPr id="52" name="Freeform 52"/>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3" name="TextBox 53"/>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Specificity</a:t>
              </a:r>
            </a:p>
          </p:txBody>
        </p:sp>
      </p:grpSp>
      <p:grpSp>
        <p:nvGrpSpPr>
          <p:cNvPr id="54" name="Group 54"/>
          <p:cNvGrpSpPr/>
          <p:nvPr/>
        </p:nvGrpSpPr>
        <p:grpSpPr>
          <a:xfrm>
            <a:off x="3695047" y="5210269"/>
            <a:ext cx="1260601" cy="4918972"/>
            <a:chOff x="0" y="0"/>
            <a:chExt cx="1680802" cy="6558629"/>
          </a:xfrm>
        </p:grpSpPr>
        <p:grpSp>
          <p:nvGrpSpPr>
            <p:cNvPr id="55" name="Group 55"/>
            <p:cNvGrpSpPr/>
            <p:nvPr/>
          </p:nvGrpSpPr>
          <p:grpSpPr>
            <a:xfrm>
              <a:off x="0" y="0"/>
              <a:ext cx="1680802" cy="1344182"/>
              <a:chOff x="0" y="0"/>
              <a:chExt cx="332010" cy="265517"/>
            </a:xfrm>
          </p:grpSpPr>
          <p:sp>
            <p:nvSpPr>
              <p:cNvPr id="56" name="Freeform 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57" name="TextBox 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58" name="Group 58"/>
            <p:cNvGrpSpPr/>
            <p:nvPr/>
          </p:nvGrpSpPr>
          <p:grpSpPr>
            <a:xfrm>
              <a:off x="0" y="1703355"/>
              <a:ext cx="1680802" cy="1344182"/>
              <a:chOff x="0" y="0"/>
              <a:chExt cx="332010" cy="265517"/>
            </a:xfrm>
          </p:grpSpPr>
          <p:sp>
            <p:nvSpPr>
              <p:cNvPr id="59" name="Freeform 5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0" name="TextBox 6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61" name="Group 61"/>
            <p:cNvGrpSpPr/>
            <p:nvPr/>
          </p:nvGrpSpPr>
          <p:grpSpPr>
            <a:xfrm>
              <a:off x="0" y="3511883"/>
              <a:ext cx="1680802" cy="1344182"/>
              <a:chOff x="0" y="0"/>
              <a:chExt cx="332010" cy="265517"/>
            </a:xfrm>
          </p:grpSpPr>
          <p:sp>
            <p:nvSpPr>
              <p:cNvPr id="62" name="Freeform 6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3" name="TextBox 6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64" name="Group 64"/>
            <p:cNvGrpSpPr/>
            <p:nvPr/>
          </p:nvGrpSpPr>
          <p:grpSpPr>
            <a:xfrm>
              <a:off x="0" y="5214447"/>
              <a:ext cx="1680802" cy="1344182"/>
              <a:chOff x="0" y="0"/>
              <a:chExt cx="332010" cy="265517"/>
            </a:xfrm>
          </p:grpSpPr>
          <p:sp>
            <p:nvSpPr>
              <p:cNvPr id="65" name="Freeform 6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6" name="TextBox 6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67" name="Group 67"/>
          <p:cNvGrpSpPr/>
          <p:nvPr/>
        </p:nvGrpSpPr>
        <p:grpSpPr>
          <a:xfrm>
            <a:off x="5251265" y="5210269"/>
            <a:ext cx="1260601" cy="4918972"/>
            <a:chOff x="0" y="0"/>
            <a:chExt cx="1680802" cy="6558629"/>
          </a:xfrm>
        </p:grpSpPr>
        <p:grpSp>
          <p:nvGrpSpPr>
            <p:cNvPr id="68" name="Group 68"/>
            <p:cNvGrpSpPr/>
            <p:nvPr/>
          </p:nvGrpSpPr>
          <p:grpSpPr>
            <a:xfrm>
              <a:off x="0" y="0"/>
              <a:ext cx="1680802" cy="1344182"/>
              <a:chOff x="0" y="0"/>
              <a:chExt cx="332010" cy="265517"/>
            </a:xfrm>
          </p:grpSpPr>
          <p:sp>
            <p:nvSpPr>
              <p:cNvPr id="69" name="Freeform 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70" name="TextBox 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dirty="0">
                    <a:solidFill>
                      <a:srgbClr val="FFFFFF"/>
                    </a:solidFill>
                    <a:latin typeface="Cairo Bold"/>
                  </a:rPr>
                  <a:t> 86%</a:t>
                </a:r>
              </a:p>
            </p:txBody>
          </p:sp>
        </p:grpSp>
        <p:grpSp>
          <p:nvGrpSpPr>
            <p:cNvPr id="71" name="Group 71"/>
            <p:cNvGrpSpPr/>
            <p:nvPr/>
          </p:nvGrpSpPr>
          <p:grpSpPr>
            <a:xfrm>
              <a:off x="0" y="1703355"/>
              <a:ext cx="1680802" cy="1344182"/>
              <a:chOff x="0" y="0"/>
              <a:chExt cx="332010" cy="265517"/>
            </a:xfrm>
          </p:grpSpPr>
          <p:sp>
            <p:nvSpPr>
              <p:cNvPr id="72" name="Freeform 7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3" name="TextBox 7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98%</a:t>
                </a:r>
              </a:p>
            </p:txBody>
          </p:sp>
        </p:grpSp>
        <p:grpSp>
          <p:nvGrpSpPr>
            <p:cNvPr id="74" name="Group 74"/>
            <p:cNvGrpSpPr/>
            <p:nvPr/>
          </p:nvGrpSpPr>
          <p:grpSpPr>
            <a:xfrm>
              <a:off x="0" y="3511883"/>
              <a:ext cx="1680802" cy="1344182"/>
              <a:chOff x="0" y="0"/>
              <a:chExt cx="332010" cy="265517"/>
            </a:xfrm>
          </p:grpSpPr>
          <p:sp>
            <p:nvSpPr>
              <p:cNvPr id="75" name="Freeform 7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6" name="TextBox 7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67%</a:t>
                </a:r>
              </a:p>
            </p:txBody>
          </p:sp>
        </p:grpSp>
        <p:grpSp>
          <p:nvGrpSpPr>
            <p:cNvPr id="77" name="Group 77"/>
            <p:cNvGrpSpPr/>
            <p:nvPr/>
          </p:nvGrpSpPr>
          <p:grpSpPr>
            <a:xfrm>
              <a:off x="0" y="5214447"/>
              <a:ext cx="1680802" cy="1344182"/>
              <a:chOff x="0" y="0"/>
              <a:chExt cx="332010" cy="265517"/>
            </a:xfrm>
          </p:grpSpPr>
          <p:sp>
            <p:nvSpPr>
              <p:cNvPr id="78" name="Freeform 7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9" name="TextBox 7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99%</a:t>
                </a:r>
              </a:p>
            </p:txBody>
          </p:sp>
        </p:grpSp>
      </p:grpSp>
      <p:grpSp>
        <p:nvGrpSpPr>
          <p:cNvPr id="80" name="Group 80"/>
          <p:cNvGrpSpPr/>
          <p:nvPr/>
        </p:nvGrpSpPr>
        <p:grpSpPr>
          <a:xfrm>
            <a:off x="6807484" y="5210269"/>
            <a:ext cx="1260601" cy="4918972"/>
            <a:chOff x="0" y="0"/>
            <a:chExt cx="1680802" cy="6558629"/>
          </a:xfrm>
        </p:grpSpPr>
        <p:grpSp>
          <p:nvGrpSpPr>
            <p:cNvPr id="81" name="Group 81"/>
            <p:cNvGrpSpPr/>
            <p:nvPr/>
          </p:nvGrpSpPr>
          <p:grpSpPr>
            <a:xfrm>
              <a:off x="1" y="0"/>
              <a:ext cx="1680801" cy="1344182"/>
              <a:chOff x="0" y="0"/>
              <a:chExt cx="332010" cy="265517"/>
            </a:xfrm>
          </p:grpSpPr>
          <p:sp>
            <p:nvSpPr>
              <p:cNvPr id="82" name="Freeform 8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dirty="0"/>
              </a:p>
            </p:txBody>
          </p:sp>
          <p:sp>
            <p:nvSpPr>
              <p:cNvPr id="83" name="TextBox 8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84" name="Group 84"/>
            <p:cNvGrpSpPr/>
            <p:nvPr/>
          </p:nvGrpSpPr>
          <p:grpSpPr>
            <a:xfrm>
              <a:off x="0" y="1703355"/>
              <a:ext cx="1680802" cy="1344182"/>
              <a:chOff x="0" y="0"/>
              <a:chExt cx="332010" cy="265517"/>
            </a:xfrm>
          </p:grpSpPr>
          <p:sp>
            <p:nvSpPr>
              <p:cNvPr id="85" name="Freeform 8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6" name="TextBox 8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87" name="Group 87"/>
            <p:cNvGrpSpPr/>
            <p:nvPr/>
          </p:nvGrpSpPr>
          <p:grpSpPr>
            <a:xfrm>
              <a:off x="0" y="3511883"/>
              <a:ext cx="1680802" cy="1344182"/>
              <a:chOff x="0" y="0"/>
              <a:chExt cx="332010" cy="265517"/>
            </a:xfrm>
          </p:grpSpPr>
          <p:sp>
            <p:nvSpPr>
              <p:cNvPr id="88" name="Freeform 8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9" name="TextBox 8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90" name="Group 90"/>
            <p:cNvGrpSpPr/>
            <p:nvPr/>
          </p:nvGrpSpPr>
          <p:grpSpPr>
            <a:xfrm>
              <a:off x="0" y="5214447"/>
              <a:ext cx="1680802" cy="1344182"/>
              <a:chOff x="0" y="0"/>
              <a:chExt cx="332010" cy="265517"/>
            </a:xfrm>
          </p:grpSpPr>
          <p:sp>
            <p:nvSpPr>
              <p:cNvPr id="91" name="Freeform 9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2" name="TextBox 9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93" name="Group 93"/>
          <p:cNvGrpSpPr/>
          <p:nvPr/>
        </p:nvGrpSpPr>
        <p:grpSpPr>
          <a:xfrm>
            <a:off x="8441000" y="5210269"/>
            <a:ext cx="1260601" cy="4918972"/>
            <a:chOff x="0" y="0"/>
            <a:chExt cx="1680802" cy="6558629"/>
          </a:xfrm>
        </p:grpSpPr>
        <p:grpSp>
          <p:nvGrpSpPr>
            <p:cNvPr id="94" name="Group 94"/>
            <p:cNvGrpSpPr/>
            <p:nvPr/>
          </p:nvGrpSpPr>
          <p:grpSpPr>
            <a:xfrm>
              <a:off x="0" y="0"/>
              <a:ext cx="1680802" cy="1344182"/>
              <a:chOff x="0" y="0"/>
              <a:chExt cx="332010" cy="265517"/>
            </a:xfrm>
          </p:grpSpPr>
          <p:sp>
            <p:nvSpPr>
              <p:cNvPr id="95" name="Freeform 9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6" name="TextBox 9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97" name="Group 97"/>
            <p:cNvGrpSpPr/>
            <p:nvPr/>
          </p:nvGrpSpPr>
          <p:grpSpPr>
            <a:xfrm>
              <a:off x="0" y="1703355"/>
              <a:ext cx="1680802" cy="1344182"/>
              <a:chOff x="0" y="0"/>
              <a:chExt cx="332010" cy="265517"/>
            </a:xfrm>
          </p:grpSpPr>
          <p:sp>
            <p:nvSpPr>
              <p:cNvPr id="98" name="Freeform 9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9" name="TextBox 9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00" name="Group 100"/>
            <p:cNvGrpSpPr/>
            <p:nvPr/>
          </p:nvGrpSpPr>
          <p:grpSpPr>
            <a:xfrm>
              <a:off x="0" y="3511883"/>
              <a:ext cx="1680802" cy="1344182"/>
              <a:chOff x="0" y="0"/>
              <a:chExt cx="332010" cy="265517"/>
            </a:xfrm>
          </p:grpSpPr>
          <p:sp>
            <p:nvSpPr>
              <p:cNvPr id="101" name="Freeform 10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2" name="TextBox 10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03" name="Group 103"/>
            <p:cNvGrpSpPr/>
            <p:nvPr/>
          </p:nvGrpSpPr>
          <p:grpSpPr>
            <a:xfrm>
              <a:off x="0" y="5214447"/>
              <a:ext cx="1680802" cy="1344182"/>
              <a:chOff x="0" y="0"/>
              <a:chExt cx="332010" cy="265517"/>
            </a:xfrm>
          </p:grpSpPr>
          <p:sp>
            <p:nvSpPr>
              <p:cNvPr id="104" name="Freeform 10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5" name="TextBox 10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06" name="Group 106"/>
          <p:cNvGrpSpPr/>
          <p:nvPr/>
        </p:nvGrpSpPr>
        <p:grpSpPr>
          <a:xfrm>
            <a:off x="10096994" y="5210269"/>
            <a:ext cx="1260601" cy="4918972"/>
            <a:chOff x="0" y="0"/>
            <a:chExt cx="1680802" cy="6558629"/>
          </a:xfrm>
        </p:grpSpPr>
        <p:grpSp>
          <p:nvGrpSpPr>
            <p:cNvPr id="107" name="Group 107"/>
            <p:cNvGrpSpPr/>
            <p:nvPr/>
          </p:nvGrpSpPr>
          <p:grpSpPr>
            <a:xfrm>
              <a:off x="0" y="0"/>
              <a:ext cx="1680802" cy="1344182"/>
              <a:chOff x="0" y="0"/>
              <a:chExt cx="332010" cy="265517"/>
            </a:xfrm>
          </p:grpSpPr>
          <p:sp>
            <p:nvSpPr>
              <p:cNvPr id="108" name="Freeform 10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109" name="TextBox 10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85%</a:t>
                </a:r>
              </a:p>
            </p:txBody>
          </p:sp>
        </p:grpSp>
        <p:grpSp>
          <p:nvGrpSpPr>
            <p:cNvPr id="110" name="Group 110"/>
            <p:cNvGrpSpPr/>
            <p:nvPr/>
          </p:nvGrpSpPr>
          <p:grpSpPr>
            <a:xfrm>
              <a:off x="0" y="1703355"/>
              <a:ext cx="1680802" cy="1344182"/>
              <a:chOff x="0" y="0"/>
              <a:chExt cx="332010" cy="265517"/>
            </a:xfrm>
          </p:grpSpPr>
          <p:sp>
            <p:nvSpPr>
              <p:cNvPr id="111" name="Freeform 11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2" name="TextBox 11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13" name="Group 113"/>
            <p:cNvGrpSpPr/>
            <p:nvPr/>
          </p:nvGrpSpPr>
          <p:grpSpPr>
            <a:xfrm>
              <a:off x="0" y="3511883"/>
              <a:ext cx="1680802" cy="1344182"/>
              <a:chOff x="0" y="0"/>
              <a:chExt cx="332010" cy="265517"/>
            </a:xfrm>
          </p:grpSpPr>
          <p:sp>
            <p:nvSpPr>
              <p:cNvPr id="114" name="Freeform 11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5" name="TextBox 11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73%</a:t>
                </a:r>
              </a:p>
            </p:txBody>
          </p:sp>
        </p:grpSp>
        <p:grpSp>
          <p:nvGrpSpPr>
            <p:cNvPr id="116" name="Group 116"/>
            <p:cNvGrpSpPr/>
            <p:nvPr/>
          </p:nvGrpSpPr>
          <p:grpSpPr>
            <a:xfrm>
              <a:off x="0" y="5214447"/>
              <a:ext cx="1680802" cy="1344182"/>
              <a:chOff x="0" y="0"/>
              <a:chExt cx="332010" cy="265517"/>
            </a:xfrm>
          </p:grpSpPr>
          <p:sp>
            <p:nvSpPr>
              <p:cNvPr id="117" name="Freeform 11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8" name="TextBox 11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91%</a:t>
                </a:r>
              </a:p>
            </p:txBody>
          </p:sp>
        </p:grpSp>
      </p:grpSp>
      <p:grpSp>
        <p:nvGrpSpPr>
          <p:cNvPr id="119" name="Group 119"/>
          <p:cNvGrpSpPr/>
          <p:nvPr/>
        </p:nvGrpSpPr>
        <p:grpSpPr>
          <a:xfrm>
            <a:off x="11553437" y="5210269"/>
            <a:ext cx="1260601" cy="4918972"/>
            <a:chOff x="0" y="0"/>
            <a:chExt cx="1680802" cy="6558629"/>
          </a:xfrm>
        </p:grpSpPr>
        <p:grpSp>
          <p:nvGrpSpPr>
            <p:cNvPr id="120" name="Group 120"/>
            <p:cNvGrpSpPr/>
            <p:nvPr/>
          </p:nvGrpSpPr>
          <p:grpSpPr>
            <a:xfrm>
              <a:off x="0" y="0"/>
              <a:ext cx="1680802" cy="1344182"/>
              <a:chOff x="0" y="0"/>
              <a:chExt cx="332010" cy="265517"/>
            </a:xfrm>
          </p:grpSpPr>
          <p:sp>
            <p:nvSpPr>
              <p:cNvPr id="121" name="Freeform 12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a:p>
            </p:txBody>
          </p:sp>
          <p:sp>
            <p:nvSpPr>
              <p:cNvPr id="122" name="TextBox 12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123" name="Group 123"/>
            <p:cNvGrpSpPr/>
            <p:nvPr/>
          </p:nvGrpSpPr>
          <p:grpSpPr>
            <a:xfrm>
              <a:off x="0" y="1703355"/>
              <a:ext cx="1680802" cy="1344182"/>
              <a:chOff x="0" y="0"/>
              <a:chExt cx="332010" cy="265517"/>
            </a:xfrm>
          </p:grpSpPr>
          <p:sp>
            <p:nvSpPr>
              <p:cNvPr id="124" name="Freeform 12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5" name="TextBox 12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26" name="Group 126"/>
            <p:cNvGrpSpPr/>
            <p:nvPr/>
          </p:nvGrpSpPr>
          <p:grpSpPr>
            <a:xfrm>
              <a:off x="0" y="3511883"/>
              <a:ext cx="1680802" cy="1344182"/>
              <a:chOff x="0" y="0"/>
              <a:chExt cx="332010" cy="265517"/>
            </a:xfrm>
          </p:grpSpPr>
          <p:sp>
            <p:nvSpPr>
              <p:cNvPr id="127" name="Freeform 12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8" name="TextBox 12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29" name="Group 129"/>
            <p:cNvGrpSpPr/>
            <p:nvPr/>
          </p:nvGrpSpPr>
          <p:grpSpPr>
            <a:xfrm>
              <a:off x="0" y="5214447"/>
              <a:ext cx="1680802" cy="1344182"/>
              <a:chOff x="0" y="0"/>
              <a:chExt cx="332010" cy="265517"/>
            </a:xfrm>
          </p:grpSpPr>
          <p:sp>
            <p:nvSpPr>
              <p:cNvPr id="130" name="Freeform 13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1" name="TextBox 13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32" name="Group 132"/>
          <p:cNvGrpSpPr/>
          <p:nvPr/>
        </p:nvGrpSpPr>
        <p:grpSpPr>
          <a:xfrm>
            <a:off x="13378025" y="5210269"/>
            <a:ext cx="1260601" cy="4918972"/>
            <a:chOff x="0" y="0"/>
            <a:chExt cx="1680802" cy="6558629"/>
          </a:xfrm>
        </p:grpSpPr>
        <p:grpSp>
          <p:nvGrpSpPr>
            <p:cNvPr id="133" name="Group 133"/>
            <p:cNvGrpSpPr/>
            <p:nvPr/>
          </p:nvGrpSpPr>
          <p:grpSpPr>
            <a:xfrm>
              <a:off x="0" y="0"/>
              <a:ext cx="1680802" cy="1344182"/>
              <a:chOff x="0" y="0"/>
              <a:chExt cx="332010" cy="265517"/>
            </a:xfrm>
          </p:grpSpPr>
          <p:sp>
            <p:nvSpPr>
              <p:cNvPr id="134" name="Freeform 13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5" name="TextBox 13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36" name="Group 136"/>
            <p:cNvGrpSpPr/>
            <p:nvPr/>
          </p:nvGrpSpPr>
          <p:grpSpPr>
            <a:xfrm>
              <a:off x="0" y="1703355"/>
              <a:ext cx="1680802" cy="1344182"/>
              <a:chOff x="0" y="0"/>
              <a:chExt cx="332010" cy="265517"/>
            </a:xfrm>
          </p:grpSpPr>
          <p:sp>
            <p:nvSpPr>
              <p:cNvPr id="137" name="Freeform 13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8" name="TextBox 13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39" name="Group 139"/>
            <p:cNvGrpSpPr/>
            <p:nvPr/>
          </p:nvGrpSpPr>
          <p:grpSpPr>
            <a:xfrm>
              <a:off x="0" y="3511883"/>
              <a:ext cx="1680802" cy="1344182"/>
              <a:chOff x="0" y="0"/>
              <a:chExt cx="332010" cy="265517"/>
            </a:xfrm>
          </p:grpSpPr>
          <p:sp>
            <p:nvSpPr>
              <p:cNvPr id="140" name="Freeform 14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1" name="TextBox 14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42" name="Group 142"/>
            <p:cNvGrpSpPr/>
            <p:nvPr/>
          </p:nvGrpSpPr>
          <p:grpSpPr>
            <a:xfrm>
              <a:off x="0" y="5214447"/>
              <a:ext cx="1680802" cy="1344182"/>
              <a:chOff x="0" y="0"/>
              <a:chExt cx="332010" cy="265517"/>
            </a:xfrm>
          </p:grpSpPr>
          <p:sp>
            <p:nvSpPr>
              <p:cNvPr id="143" name="Freeform 14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4" name="TextBox 14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grpSp>
        <p:nvGrpSpPr>
          <p:cNvPr id="145" name="Group 145"/>
          <p:cNvGrpSpPr/>
          <p:nvPr/>
        </p:nvGrpSpPr>
        <p:grpSpPr>
          <a:xfrm>
            <a:off x="14962477" y="5210269"/>
            <a:ext cx="1260601" cy="4918972"/>
            <a:chOff x="0" y="0"/>
            <a:chExt cx="1680802" cy="6558629"/>
          </a:xfrm>
        </p:grpSpPr>
        <p:grpSp>
          <p:nvGrpSpPr>
            <p:cNvPr id="146" name="Group 146"/>
            <p:cNvGrpSpPr/>
            <p:nvPr/>
          </p:nvGrpSpPr>
          <p:grpSpPr>
            <a:xfrm>
              <a:off x="0" y="0"/>
              <a:ext cx="1680802" cy="1344182"/>
              <a:chOff x="0" y="0"/>
              <a:chExt cx="332010" cy="265517"/>
            </a:xfrm>
          </p:grpSpPr>
          <p:sp>
            <p:nvSpPr>
              <p:cNvPr id="147" name="Freeform 14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5F8195"/>
              </a:solidFill>
            </p:spPr>
            <p:txBody>
              <a:bodyPr/>
              <a:lstStyle/>
              <a:p>
                <a:endParaRPr lang="en-SA" dirty="0"/>
              </a:p>
            </p:txBody>
          </p:sp>
          <p:sp>
            <p:nvSpPr>
              <p:cNvPr id="148" name="TextBox 14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82%</a:t>
                </a:r>
              </a:p>
            </p:txBody>
          </p:sp>
        </p:grpSp>
        <p:grpSp>
          <p:nvGrpSpPr>
            <p:cNvPr id="149" name="Group 149"/>
            <p:cNvGrpSpPr/>
            <p:nvPr/>
          </p:nvGrpSpPr>
          <p:grpSpPr>
            <a:xfrm>
              <a:off x="0" y="1703355"/>
              <a:ext cx="1680802" cy="1344182"/>
              <a:chOff x="0" y="0"/>
              <a:chExt cx="332010" cy="265517"/>
            </a:xfrm>
          </p:grpSpPr>
          <p:sp>
            <p:nvSpPr>
              <p:cNvPr id="150" name="Freeform 15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1" name="TextBox 15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52" name="Group 152"/>
            <p:cNvGrpSpPr/>
            <p:nvPr/>
          </p:nvGrpSpPr>
          <p:grpSpPr>
            <a:xfrm>
              <a:off x="0" y="3511883"/>
              <a:ext cx="1680802" cy="1344182"/>
              <a:chOff x="0" y="0"/>
              <a:chExt cx="332010" cy="265517"/>
            </a:xfrm>
          </p:grpSpPr>
          <p:sp>
            <p:nvSpPr>
              <p:cNvPr id="153" name="Freeform 15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4" name="TextBox 15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a:t>
                </a:r>
              </a:p>
            </p:txBody>
          </p:sp>
        </p:grpSp>
        <p:grpSp>
          <p:nvGrpSpPr>
            <p:cNvPr id="155" name="Group 155"/>
            <p:cNvGrpSpPr/>
            <p:nvPr/>
          </p:nvGrpSpPr>
          <p:grpSpPr>
            <a:xfrm>
              <a:off x="0" y="5214447"/>
              <a:ext cx="1680802" cy="1344182"/>
              <a:chOff x="0" y="0"/>
              <a:chExt cx="332010" cy="265517"/>
            </a:xfrm>
          </p:grpSpPr>
          <p:sp>
            <p:nvSpPr>
              <p:cNvPr id="156" name="Freeform 1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7" name="TextBox 1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92%</a:t>
                </a:r>
              </a:p>
            </p:txBody>
          </p:sp>
        </p:grpSp>
      </p:grpSp>
      <p:grpSp>
        <p:nvGrpSpPr>
          <p:cNvPr id="158" name="Group 158"/>
          <p:cNvGrpSpPr/>
          <p:nvPr/>
        </p:nvGrpSpPr>
        <p:grpSpPr>
          <a:xfrm>
            <a:off x="16498941" y="5210269"/>
            <a:ext cx="1260601" cy="4918972"/>
            <a:chOff x="0" y="0"/>
            <a:chExt cx="1680802" cy="6558629"/>
          </a:xfrm>
        </p:grpSpPr>
        <p:grpSp>
          <p:nvGrpSpPr>
            <p:cNvPr id="159" name="Group 159"/>
            <p:cNvGrpSpPr/>
            <p:nvPr/>
          </p:nvGrpSpPr>
          <p:grpSpPr>
            <a:xfrm>
              <a:off x="0" y="0"/>
              <a:ext cx="1680802" cy="1344182"/>
              <a:chOff x="0" y="0"/>
              <a:chExt cx="332010" cy="265517"/>
            </a:xfrm>
          </p:grpSpPr>
          <p:sp>
            <p:nvSpPr>
              <p:cNvPr id="160" name="Freeform 16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DCA"/>
              </a:solidFill>
            </p:spPr>
            <p:txBody>
              <a:bodyPr/>
              <a:lstStyle/>
              <a:p>
                <a:endParaRPr lang="en-SA"/>
              </a:p>
            </p:txBody>
          </p:sp>
          <p:sp>
            <p:nvSpPr>
              <p:cNvPr id="161" name="TextBox 16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62" name="Group 162"/>
            <p:cNvGrpSpPr/>
            <p:nvPr/>
          </p:nvGrpSpPr>
          <p:grpSpPr>
            <a:xfrm>
              <a:off x="0" y="1703355"/>
              <a:ext cx="1680802" cy="1344182"/>
              <a:chOff x="0" y="0"/>
              <a:chExt cx="332010" cy="265517"/>
            </a:xfrm>
          </p:grpSpPr>
          <p:sp>
            <p:nvSpPr>
              <p:cNvPr id="163" name="Freeform 16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4" name="TextBox 16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65" name="Group 165"/>
            <p:cNvGrpSpPr/>
            <p:nvPr/>
          </p:nvGrpSpPr>
          <p:grpSpPr>
            <a:xfrm>
              <a:off x="0" y="3511883"/>
              <a:ext cx="1680802" cy="1344182"/>
              <a:chOff x="0" y="0"/>
              <a:chExt cx="332010" cy="265517"/>
            </a:xfrm>
          </p:grpSpPr>
          <p:sp>
            <p:nvSpPr>
              <p:cNvPr id="166" name="Freeform 16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7" name="TextBox 16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68" name="Group 168"/>
            <p:cNvGrpSpPr/>
            <p:nvPr/>
          </p:nvGrpSpPr>
          <p:grpSpPr>
            <a:xfrm>
              <a:off x="0" y="5214447"/>
              <a:ext cx="1680802" cy="1344182"/>
              <a:chOff x="0" y="0"/>
              <a:chExt cx="332010" cy="265517"/>
            </a:xfrm>
          </p:grpSpPr>
          <p:sp>
            <p:nvSpPr>
              <p:cNvPr id="169" name="Freeform 1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70" name="TextBox 1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3115517" y="1666339"/>
            <a:ext cx="12056965" cy="7591961"/>
          </a:xfrm>
          <a:custGeom>
            <a:avLst/>
            <a:gdLst/>
            <a:ahLst/>
            <a:cxnLst/>
            <a:rect l="l" t="t" r="r" b="b"/>
            <a:pathLst>
              <a:path w="12056965" h="7591961">
                <a:moveTo>
                  <a:pt x="0" y="0"/>
                </a:moveTo>
                <a:lnTo>
                  <a:pt x="12056966" y="0"/>
                </a:lnTo>
                <a:lnTo>
                  <a:pt x="12056966" y="7591961"/>
                </a:lnTo>
                <a:lnTo>
                  <a:pt x="0" y="7591961"/>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14801759" y="5589497"/>
            <a:ext cx="3180768" cy="590550"/>
          </a:xfrm>
          <a:prstGeom prst="rect">
            <a:avLst/>
          </a:prstGeom>
        </p:spPr>
        <p:txBody>
          <a:bodyPr lIns="0" tIns="0" rIns="0" bIns="0" rtlCol="0" anchor="t">
            <a:spAutoFit/>
          </a:bodyPr>
          <a:lstStyle/>
          <a:p>
            <a:pPr algn="l">
              <a:lnSpc>
                <a:spcPts val="4440"/>
              </a:lnSpc>
            </a:pPr>
            <a:r>
              <a:rPr lang="en-US" sz="3700">
                <a:solidFill>
                  <a:srgbClr val="445D73"/>
                </a:solidFill>
                <a:latin typeface="Arimo"/>
              </a:rPr>
              <a:t>6 Conditions</a:t>
            </a:r>
          </a:p>
        </p:txBody>
      </p:sp>
      <p:sp>
        <p:nvSpPr>
          <p:cNvPr id="7" name="Freeform 7"/>
          <p:cNvSpPr/>
          <p:nvPr/>
        </p:nvSpPr>
        <p:spPr>
          <a:xfrm rot="-2924097">
            <a:off x="13746146" y="6852923"/>
            <a:ext cx="2863412" cy="718456"/>
          </a:xfrm>
          <a:custGeom>
            <a:avLst/>
            <a:gdLst/>
            <a:ahLst/>
            <a:cxnLst/>
            <a:rect l="l" t="t" r="r" b="b"/>
            <a:pathLst>
              <a:path w="2863412" h="718456">
                <a:moveTo>
                  <a:pt x="0" y="0"/>
                </a:moveTo>
                <a:lnTo>
                  <a:pt x="2863411" y="0"/>
                </a:lnTo>
                <a:lnTo>
                  <a:pt x="2863411" y="718456"/>
                </a:lnTo>
                <a:lnTo>
                  <a:pt x="0" y="7184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8" name="Freeform 8"/>
          <p:cNvSpPr/>
          <p:nvPr/>
        </p:nvSpPr>
        <p:spPr>
          <a:xfrm>
            <a:off x="3670600" y="8291043"/>
            <a:ext cx="11501882" cy="1150188"/>
          </a:xfrm>
          <a:custGeom>
            <a:avLst/>
            <a:gdLst/>
            <a:ahLst/>
            <a:cxnLst/>
            <a:rect l="l" t="t" r="r" b="b"/>
            <a:pathLst>
              <a:path w="11501882" h="1150188">
                <a:moveTo>
                  <a:pt x="0" y="0"/>
                </a:moveTo>
                <a:lnTo>
                  <a:pt x="11501883" y="0"/>
                </a:lnTo>
                <a:lnTo>
                  <a:pt x="11501883" y="1150188"/>
                </a:lnTo>
                <a:lnTo>
                  <a:pt x="0" y="115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A"/>
          </a:p>
        </p:txBody>
      </p:sp>
      <p:sp>
        <p:nvSpPr>
          <p:cNvPr id="9" name="TextBox 9"/>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0" name="TextBox 10"/>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50907" y="4970443"/>
            <a:ext cx="3782833" cy="26172"/>
          </a:xfrm>
          <a:prstGeom prst="line">
            <a:avLst/>
          </a:prstGeom>
          <a:ln w="38100" cap="flat">
            <a:solidFill>
              <a:srgbClr val="000000"/>
            </a:solidFill>
            <a:prstDash val="solid"/>
            <a:headEnd type="none" w="sm" len="sm"/>
            <a:tailEnd type="none" w="sm" len="sm"/>
          </a:ln>
        </p:spPr>
        <p:txBody>
          <a:bodyPr/>
          <a:lstStyle/>
          <a:p>
            <a:endParaRPr lang="en-SA"/>
          </a:p>
        </p:txBody>
      </p:sp>
      <p:sp>
        <p:nvSpPr>
          <p:cNvPr id="3" name="Freeform 3"/>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4" name="Freeform 4"/>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grpSp>
        <p:nvGrpSpPr>
          <p:cNvPr id="5" name="Group 5"/>
          <p:cNvGrpSpPr/>
          <p:nvPr/>
        </p:nvGrpSpPr>
        <p:grpSpPr>
          <a:xfrm>
            <a:off x="2736858" y="3810237"/>
            <a:ext cx="3914048" cy="2372756"/>
            <a:chOff x="0" y="0"/>
            <a:chExt cx="1030860" cy="624923"/>
          </a:xfrm>
        </p:grpSpPr>
        <p:sp>
          <p:nvSpPr>
            <p:cNvPr id="6" name="Freeform 6"/>
            <p:cNvSpPr/>
            <p:nvPr/>
          </p:nvSpPr>
          <p:spPr>
            <a:xfrm>
              <a:off x="0" y="0"/>
              <a:ext cx="1030861" cy="624923"/>
            </a:xfrm>
            <a:custGeom>
              <a:avLst/>
              <a:gdLst/>
              <a:ahLst/>
              <a:cxnLst/>
              <a:rect l="l" t="t" r="r" b="b"/>
              <a:pathLst>
                <a:path w="1030861" h="624923">
                  <a:moveTo>
                    <a:pt x="100877" y="0"/>
                  </a:moveTo>
                  <a:lnTo>
                    <a:pt x="929983" y="0"/>
                  </a:lnTo>
                  <a:cubicBezTo>
                    <a:pt x="985696" y="0"/>
                    <a:pt x="1030861" y="45164"/>
                    <a:pt x="1030861" y="100877"/>
                  </a:cubicBezTo>
                  <a:lnTo>
                    <a:pt x="1030861" y="524046"/>
                  </a:lnTo>
                  <a:cubicBezTo>
                    <a:pt x="1030861" y="579759"/>
                    <a:pt x="985696" y="624923"/>
                    <a:pt x="929983" y="624923"/>
                  </a:cubicBezTo>
                  <a:lnTo>
                    <a:pt x="100877" y="624923"/>
                  </a:lnTo>
                  <a:cubicBezTo>
                    <a:pt x="45164" y="624923"/>
                    <a:pt x="0" y="579759"/>
                    <a:pt x="0" y="524046"/>
                  </a:cubicBezTo>
                  <a:lnTo>
                    <a:pt x="0" y="100877"/>
                  </a:lnTo>
                  <a:cubicBezTo>
                    <a:pt x="0" y="45164"/>
                    <a:pt x="45164" y="0"/>
                    <a:pt x="100877" y="0"/>
                  </a:cubicBezTo>
                  <a:close/>
                </a:path>
              </a:pathLst>
            </a:custGeom>
            <a:solidFill>
              <a:srgbClr val="E2E4FC"/>
            </a:solidFill>
          </p:spPr>
          <p:txBody>
            <a:bodyPr/>
            <a:lstStyle/>
            <a:p>
              <a:endParaRPr lang="en-SA"/>
            </a:p>
          </p:txBody>
        </p:sp>
        <p:sp>
          <p:nvSpPr>
            <p:cNvPr id="7" name="TextBox 7"/>
            <p:cNvSpPr txBox="1"/>
            <p:nvPr/>
          </p:nvSpPr>
          <p:spPr>
            <a:xfrm>
              <a:off x="0" y="9525"/>
              <a:ext cx="1030860" cy="615398"/>
            </a:xfrm>
            <a:prstGeom prst="rect">
              <a:avLst/>
            </a:prstGeom>
          </p:spPr>
          <p:txBody>
            <a:bodyPr lIns="50800" tIns="50800" rIns="50800" bIns="50800" rtlCol="0" anchor="ctr"/>
            <a:lstStyle/>
            <a:p>
              <a:pPr algn="ctr">
                <a:lnSpc>
                  <a:spcPts val="4799"/>
                </a:lnSpc>
              </a:pPr>
              <a:r>
                <a:rPr lang="en-US" sz="3999">
                  <a:solidFill>
                    <a:srgbClr val="000000"/>
                  </a:solidFill>
                  <a:latin typeface="Cairo"/>
                </a:rPr>
                <a:t>Generate clusters</a:t>
              </a:r>
            </a:p>
          </p:txBody>
        </p:sp>
      </p:grpSp>
      <p:grpSp>
        <p:nvGrpSpPr>
          <p:cNvPr id="8" name="Group 8"/>
          <p:cNvGrpSpPr/>
          <p:nvPr/>
        </p:nvGrpSpPr>
        <p:grpSpPr>
          <a:xfrm>
            <a:off x="10433740" y="3810237"/>
            <a:ext cx="4295867" cy="2320413"/>
            <a:chOff x="0" y="0"/>
            <a:chExt cx="1131422" cy="611137"/>
          </a:xfrm>
        </p:grpSpPr>
        <p:sp>
          <p:nvSpPr>
            <p:cNvPr id="9" name="Freeform 9"/>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0" name="TextBox 10"/>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Represent clusters by their center points</a:t>
              </a:r>
            </a:p>
          </p:txBody>
        </p:sp>
      </p:grpSp>
      <p:grpSp>
        <p:nvGrpSpPr>
          <p:cNvPr id="11" name="Group 11"/>
          <p:cNvGrpSpPr/>
          <p:nvPr/>
        </p:nvGrpSpPr>
        <p:grpSpPr>
          <a:xfrm>
            <a:off x="10433740" y="6937887"/>
            <a:ext cx="4295867" cy="2320413"/>
            <a:chOff x="0" y="0"/>
            <a:chExt cx="1131422" cy="611137"/>
          </a:xfrm>
        </p:grpSpPr>
        <p:sp>
          <p:nvSpPr>
            <p:cNvPr id="12" name="Freeform 12"/>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3" name="TextBox 13"/>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Assign objects to the closeest cluster </a:t>
              </a:r>
            </a:p>
          </p:txBody>
        </p:sp>
      </p:grpSp>
      <p:grpSp>
        <p:nvGrpSpPr>
          <p:cNvPr id="14" name="Group 14"/>
          <p:cNvGrpSpPr/>
          <p:nvPr/>
        </p:nvGrpSpPr>
        <p:grpSpPr>
          <a:xfrm>
            <a:off x="2736858" y="6937887"/>
            <a:ext cx="3914048" cy="2320413"/>
            <a:chOff x="0" y="0"/>
            <a:chExt cx="1030860" cy="611137"/>
          </a:xfrm>
        </p:grpSpPr>
        <p:sp>
          <p:nvSpPr>
            <p:cNvPr id="15" name="Freeform 15"/>
            <p:cNvSpPr/>
            <p:nvPr/>
          </p:nvSpPr>
          <p:spPr>
            <a:xfrm>
              <a:off x="0" y="0"/>
              <a:ext cx="1030861" cy="611137"/>
            </a:xfrm>
            <a:custGeom>
              <a:avLst/>
              <a:gdLst/>
              <a:ahLst/>
              <a:cxnLst/>
              <a:rect l="l" t="t" r="r" b="b"/>
              <a:pathLst>
                <a:path w="1030861" h="611137">
                  <a:moveTo>
                    <a:pt x="100877" y="0"/>
                  </a:moveTo>
                  <a:lnTo>
                    <a:pt x="929983" y="0"/>
                  </a:lnTo>
                  <a:cubicBezTo>
                    <a:pt x="985696" y="0"/>
                    <a:pt x="1030861" y="45164"/>
                    <a:pt x="1030861" y="100877"/>
                  </a:cubicBezTo>
                  <a:lnTo>
                    <a:pt x="1030861" y="510260"/>
                  </a:lnTo>
                  <a:cubicBezTo>
                    <a:pt x="1030861" y="565973"/>
                    <a:pt x="985696" y="611137"/>
                    <a:pt x="929983" y="611137"/>
                  </a:cubicBezTo>
                  <a:lnTo>
                    <a:pt x="100877" y="611137"/>
                  </a:lnTo>
                  <a:cubicBezTo>
                    <a:pt x="45164" y="611137"/>
                    <a:pt x="0" y="565973"/>
                    <a:pt x="0" y="510260"/>
                  </a:cubicBezTo>
                  <a:lnTo>
                    <a:pt x="0" y="100877"/>
                  </a:lnTo>
                  <a:cubicBezTo>
                    <a:pt x="0" y="45164"/>
                    <a:pt x="45164" y="0"/>
                    <a:pt x="100877" y="0"/>
                  </a:cubicBezTo>
                  <a:close/>
                </a:path>
              </a:pathLst>
            </a:custGeom>
            <a:solidFill>
              <a:srgbClr val="E2E4FC"/>
            </a:solidFill>
          </p:spPr>
          <p:txBody>
            <a:bodyPr/>
            <a:lstStyle/>
            <a:p>
              <a:endParaRPr lang="en-SA"/>
            </a:p>
          </p:txBody>
        </p:sp>
        <p:sp>
          <p:nvSpPr>
            <p:cNvPr id="16" name="TextBox 16"/>
            <p:cNvSpPr txBox="1"/>
            <p:nvPr/>
          </p:nvSpPr>
          <p:spPr>
            <a:xfrm>
              <a:off x="0" y="9525"/>
              <a:ext cx="1030860"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Update the clusters’ centers</a:t>
              </a:r>
            </a:p>
          </p:txBody>
        </p:sp>
      </p:grpSp>
      <p:sp>
        <p:nvSpPr>
          <p:cNvPr id="17" name="Freeform 17"/>
          <p:cNvSpPr/>
          <p:nvPr/>
        </p:nvSpPr>
        <p:spPr>
          <a:xfrm>
            <a:off x="16535942" y="8531492"/>
            <a:ext cx="2078464" cy="2078464"/>
          </a:xfrm>
          <a:custGeom>
            <a:avLst/>
            <a:gdLst/>
            <a:ahLst/>
            <a:cxnLst/>
            <a:rect l="l" t="t" r="r" b="b"/>
            <a:pathLst>
              <a:path w="2078464" h="2078464">
                <a:moveTo>
                  <a:pt x="0" y="0"/>
                </a:moveTo>
                <a:lnTo>
                  <a:pt x="2078463" y="0"/>
                </a:lnTo>
                <a:lnTo>
                  <a:pt x="2078463" y="2078464"/>
                </a:lnTo>
                <a:lnTo>
                  <a:pt x="0" y="2078464"/>
                </a:lnTo>
                <a:lnTo>
                  <a:pt x="0" y="0"/>
                </a:lnTo>
                <a:close/>
              </a:path>
            </a:pathLst>
          </a:custGeom>
          <a:blipFill>
            <a:blip r:embed="rId5">
              <a:extLst>
                <a:ext uri="{96DAC541-7B7A-43D3-8B79-37D633B846F1}">
                  <asvg:svgBlip xmlns:asvg="http://schemas.microsoft.com/office/drawing/2016/SVG/main" r:embed="rId6"/>
                </a:ext>
              </a:extLst>
            </a:blip>
            <a:stretch>
              <a:fillRect r="-61673" b="-61673"/>
            </a:stretch>
          </a:blipFill>
        </p:spPr>
        <p:txBody>
          <a:bodyPr/>
          <a:lstStyle/>
          <a:p>
            <a:endParaRPr lang="en-SA"/>
          </a:p>
        </p:txBody>
      </p:sp>
      <p:sp>
        <p:nvSpPr>
          <p:cNvPr id="18" name="TextBox 18"/>
          <p:cNvSpPr txBox="1"/>
          <p:nvPr/>
        </p:nvSpPr>
        <p:spPr>
          <a:xfrm>
            <a:off x="1691732" y="1895712"/>
            <a:ext cx="11692489"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How K-means algorithm is done?</a:t>
            </a:r>
          </a:p>
        </p:txBody>
      </p:sp>
      <p:sp>
        <p:nvSpPr>
          <p:cNvPr id="19" name="Freeform 19"/>
          <p:cNvSpPr/>
          <p:nvPr/>
        </p:nvSpPr>
        <p:spPr>
          <a:xfrm flipV="1">
            <a:off x="15196332" y="7284926"/>
            <a:ext cx="2493133" cy="2493133"/>
          </a:xfrm>
          <a:custGeom>
            <a:avLst/>
            <a:gdLst/>
            <a:ahLst/>
            <a:cxnLst/>
            <a:rect l="l" t="t" r="r" b="b"/>
            <a:pathLst>
              <a:path w="2493133" h="2493133">
                <a:moveTo>
                  <a:pt x="0" y="2493133"/>
                </a:moveTo>
                <a:lnTo>
                  <a:pt x="2493134" y="2493133"/>
                </a:lnTo>
                <a:lnTo>
                  <a:pt x="2493134" y="0"/>
                </a:lnTo>
                <a:lnTo>
                  <a:pt x="0" y="0"/>
                </a:lnTo>
                <a:lnTo>
                  <a:pt x="0" y="249313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20" name="AutoShape 20"/>
          <p:cNvSpPr/>
          <p:nvPr/>
        </p:nvSpPr>
        <p:spPr>
          <a:xfrm>
            <a:off x="6650907" y="8098094"/>
            <a:ext cx="3782833" cy="0"/>
          </a:xfrm>
          <a:prstGeom prst="line">
            <a:avLst/>
          </a:prstGeom>
          <a:ln w="38100" cap="flat">
            <a:solidFill>
              <a:srgbClr val="000000"/>
            </a:solidFill>
            <a:prstDash val="solid"/>
            <a:headEnd type="none" w="sm" len="sm"/>
            <a:tailEnd type="none" w="sm" len="sm"/>
          </a:ln>
        </p:spPr>
        <p:txBody>
          <a:bodyPr/>
          <a:lstStyle/>
          <a:p>
            <a:endParaRPr lang="en-SA"/>
          </a:p>
        </p:txBody>
      </p:sp>
      <p:sp>
        <p:nvSpPr>
          <p:cNvPr id="21" name="AutoShape 21"/>
          <p:cNvSpPr/>
          <p:nvPr/>
        </p:nvSpPr>
        <p:spPr>
          <a:xfrm flipH="1" flipV="1">
            <a:off x="12581674" y="6130650"/>
            <a:ext cx="0" cy="807238"/>
          </a:xfrm>
          <a:prstGeom prst="line">
            <a:avLst/>
          </a:prstGeom>
          <a:ln w="38100" cap="flat">
            <a:solidFill>
              <a:srgbClr val="000000"/>
            </a:solidFill>
            <a:prstDash val="solid"/>
            <a:headEnd type="none" w="sm" len="sm"/>
            <a:tailEnd type="none" w="sm" len="sm"/>
          </a:ln>
        </p:spPr>
        <p:txBody>
          <a:bodyPr/>
          <a:lstStyle/>
          <a:p>
            <a:endParaRPr lang="en-SA"/>
          </a:p>
        </p:txBody>
      </p:sp>
      <p:sp>
        <p:nvSpPr>
          <p:cNvPr id="22" name="TextBox 2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667091"/>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4747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TextBox 4"/>
          <p:cNvSpPr txBox="1"/>
          <p:nvPr/>
        </p:nvSpPr>
        <p:spPr>
          <a:xfrm>
            <a:off x="918356" y="123110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Evaluation and Comparison </a:t>
            </a:r>
          </a:p>
        </p:txBody>
      </p:sp>
      <p:grpSp>
        <p:nvGrpSpPr>
          <p:cNvPr id="5" name="Group 5"/>
          <p:cNvGrpSpPr/>
          <p:nvPr/>
        </p:nvGrpSpPr>
        <p:grpSpPr>
          <a:xfrm>
            <a:off x="2244195" y="3284813"/>
            <a:ext cx="2450039" cy="1644294"/>
            <a:chOff x="0" y="0"/>
            <a:chExt cx="645278" cy="433065"/>
          </a:xfrm>
        </p:grpSpPr>
        <p:sp>
          <p:nvSpPr>
            <p:cNvPr id="6" name="Freeform 6"/>
            <p:cNvSpPr/>
            <p:nvPr/>
          </p:nvSpPr>
          <p:spPr>
            <a:xfrm>
              <a:off x="0" y="0"/>
              <a:ext cx="645278" cy="433065"/>
            </a:xfrm>
            <a:custGeom>
              <a:avLst/>
              <a:gdLst/>
              <a:ahLst/>
              <a:cxnLst/>
              <a:rect l="l" t="t" r="r" b="b"/>
              <a:pathLst>
                <a:path w="645278" h="433065">
                  <a:moveTo>
                    <a:pt x="161156" y="0"/>
                  </a:moveTo>
                  <a:lnTo>
                    <a:pt x="484122" y="0"/>
                  </a:lnTo>
                  <a:cubicBezTo>
                    <a:pt x="526863" y="0"/>
                    <a:pt x="567854" y="16979"/>
                    <a:pt x="598076" y="47201"/>
                  </a:cubicBezTo>
                  <a:cubicBezTo>
                    <a:pt x="628299" y="77424"/>
                    <a:pt x="645278" y="118415"/>
                    <a:pt x="645278" y="161156"/>
                  </a:cubicBezTo>
                  <a:lnTo>
                    <a:pt x="645278" y="271909"/>
                  </a:lnTo>
                  <a:cubicBezTo>
                    <a:pt x="645278" y="314651"/>
                    <a:pt x="628299" y="355641"/>
                    <a:pt x="598076" y="385864"/>
                  </a:cubicBezTo>
                  <a:cubicBezTo>
                    <a:pt x="567854" y="416086"/>
                    <a:pt x="526863" y="433065"/>
                    <a:pt x="484122" y="433065"/>
                  </a:cubicBezTo>
                  <a:lnTo>
                    <a:pt x="161156" y="433065"/>
                  </a:lnTo>
                  <a:cubicBezTo>
                    <a:pt x="118415" y="433065"/>
                    <a:pt x="77424" y="416086"/>
                    <a:pt x="47201" y="385864"/>
                  </a:cubicBezTo>
                  <a:cubicBezTo>
                    <a:pt x="16979" y="355641"/>
                    <a:pt x="0" y="314651"/>
                    <a:pt x="0" y="271909"/>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7" name="TextBox 7"/>
            <p:cNvSpPr txBox="1"/>
            <p:nvPr/>
          </p:nvSpPr>
          <p:spPr>
            <a:xfrm>
              <a:off x="0" y="0"/>
              <a:ext cx="645278" cy="433065"/>
            </a:xfrm>
            <a:prstGeom prst="rect">
              <a:avLst/>
            </a:prstGeom>
          </p:spPr>
          <p:txBody>
            <a:bodyPr lIns="50800" tIns="50800" rIns="50800" bIns="50800" rtlCol="0" anchor="ctr"/>
            <a:lstStyle/>
            <a:p>
              <a:pPr algn="ctr">
                <a:lnSpc>
                  <a:spcPts val="3359"/>
                </a:lnSpc>
              </a:pPr>
              <a:r>
                <a:rPr lang="en-US" sz="2799">
                  <a:solidFill>
                    <a:srgbClr val="FFFFFF"/>
                  </a:solidFill>
                  <a:latin typeface="Cairo Bold"/>
                </a:rPr>
                <a:t>Average Silhouette width</a:t>
              </a:r>
            </a:p>
          </p:txBody>
        </p:sp>
      </p:grpSp>
      <p:grpSp>
        <p:nvGrpSpPr>
          <p:cNvPr id="8" name="Group 8"/>
          <p:cNvGrpSpPr/>
          <p:nvPr/>
        </p:nvGrpSpPr>
        <p:grpSpPr>
          <a:xfrm>
            <a:off x="5524903" y="2164550"/>
            <a:ext cx="2450039" cy="1120263"/>
            <a:chOff x="0" y="0"/>
            <a:chExt cx="645278" cy="295049"/>
          </a:xfrm>
        </p:grpSpPr>
        <p:sp>
          <p:nvSpPr>
            <p:cNvPr id="9" name="Freeform 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0" name="TextBox 1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1" name="Group 11"/>
          <p:cNvGrpSpPr/>
          <p:nvPr/>
        </p:nvGrpSpPr>
        <p:grpSpPr>
          <a:xfrm>
            <a:off x="8780852" y="2164550"/>
            <a:ext cx="2450039" cy="1120263"/>
            <a:chOff x="0" y="0"/>
            <a:chExt cx="645278" cy="295049"/>
          </a:xfrm>
        </p:grpSpPr>
        <p:sp>
          <p:nvSpPr>
            <p:cNvPr id="12" name="Freeform 1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3" name="TextBox 1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4" name="Group 14"/>
          <p:cNvGrpSpPr/>
          <p:nvPr/>
        </p:nvGrpSpPr>
        <p:grpSpPr>
          <a:xfrm>
            <a:off x="12040517" y="2164550"/>
            <a:ext cx="2450039" cy="1120263"/>
            <a:chOff x="0" y="0"/>
            <a:chExt cx="645278" cy="295049"/>
          </a:xfrm>
        </p:grpSpPr>
        <p:sp>
          <p:nvSpPr>
            <p:cNvPr id="15" name="Freeform 1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6" name="TextBox 1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grpSp>
        <p:nvGrpSpPr>
          <p:cNvPr id="17" name="Group 17"/>
          <p:cNvGrpSpPr/>
          <p:nvPr/>
        </p:nvGrpSpPr>
        <p:grpSpPr>
          <a:xfrm>
            <a:off x="2244195" y="5118596"/>
            <a:ext cx="2450039" cy="1644296"/>
            <a:chOff x="0" y="0"/>
            <a:chExt cx="645278" cy="433066"/>
          </a:xfrm>
        </p:grpSpPr>
        <p:sp>
          <p:nvSpPr>
            <p:cNvPr id="18" name="Freeform 18"/>
            <p:cNvSpPr/>
            <p:nvPr/>
          </p:nvSpPr>
          <p:spPr>
            <a:xfrm>
              <a:off x="0" y="0"/>
              <a:ext cx="645278" cy="433066"/>
            </a:xfrm>
            <a:custGeom>
              <a:avLst/>
              <a:gdLst/>
              <a:ahLst/>
              <a:cxnLst/>
              <a:rect l="l" t="t" r="r" b="b"/>
              <a:pathLst>
                <a:path w="645278" h="433066">
                  <a:moveTo>
                    <a:pt x="161156" y="0"/>
                  </a:moveTo>
                  <a:lnTo>
                    <a:pt x="484122" y="0"/>
                  </a:lnTo>
                  <a:cubicBezTo>
                    <a:pt x="526863" y="0"/>
                    <a:pt x="567854" y="16979"/>
                    <a:pt x="598076" y="47201"/>
                  </a:cubicBezTo>
                  <a:cubicBezTo>
                    <a:pt x="628299" y="77424"/>
                    <a:pt x="645278" y="118415"/>
                    <a:pt x="645278" y="161156"/>
                  </a:cubicBezTo>
                  <a:lnTo>
                    <a:pt x="645278" y="271910"/>
                  </a:lnTo>
                  <a:cubicBezTo>
                    <a:pt x="645278" y="314651"/>
                    <a:pt x="628299" y="355642"/>
                    <a:pt x="598076" y="385864"/>
                  </a:cubicBezTo>
                  <a:cubicBezTo>
                    <a:pt x="567854" y="416087"/>
                    <a:pt x="526863" y="433066"/>
                    <a:pt x="484122" y="433066"/>
                  </a:cubicBezTo>
                  <a:lnTo>
                    <a:pt x="161156" y="433066"/>
                  </a:lnTo>
                  <a:cubicBezTo>
                    <a:pt x="118415" y="433066"/>
                    <a:pt x="77424" y="416087"/>
                    <a:pt x="47201" y="385864"/>
                  </a:cubicBezTo>
                  <a:cubicBezTo>
                    <a:pt x="16979" y="355642"/>
                    <a:pt x="0" y="314651"/>
                    <a:pt x="0" y="27191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19" name="TextBox 19"/>
            <p:cNvSpPr txBox="1"/>
            <p:nvPr/>
          </p:nvSpPr>
          <p:spPr>
            <a:xfrm>
              <a:off x="0" y="0"/>
              <a:ext cx="645278" cy="433066"/>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total within-cluster sum of square </a:t>
              </a:r>
            </a:p>
          </p:txBody>
        </p:sp>
      </p:grpSp>
      <p:grpSp>
        <p:nvGrpSpPr>
          <p:cNvPr id="20" name="Group 20"/>
          <p:cNvGrpSpPr/>
          <p:nvPr/>
        </p:nvGrpSpPr>
        <p:grpSpPr>
          <a:xfrm>
            <a:off x="2244195" y="6953391"/>
            <a:ext cx="2450039" cy="1225196"/>
            <a:chOff x="0" y="0"/>
            <a:chExt cx="645278" cy="322685"/>
          </a:xfrm>
        </p:grpSpPr>
        <p:sp>
          <p:nvSpPr>
            <p:cNvPr id="21" name="Freeform 21"/>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2" name="TextBox 22"/>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precision </a:t>
              </a:r>
            </a:p>
          </p:txBody>
        </p:sp>
      </p:grpSp>
      <p:grpSp>
        <p:nvGrpSpPr>
          <p:cNvPr id="23" name="Group 23"/>
          <p:cNvGrpSpPr/>
          <p:nvPr/>
        </p:nvGrpSpPr>
        <p:grpSpPr>
          <a:xfrm>
            <a:off x="2244195" y="8447266"/>
            <a:ext cx="2450039" cy="1225196"/>
            <a:chOff x="0" y="0"/>
            <a:chExt cx="645278" cy="322685"/>
          </a:xfrm>
        </p:grpSpPr>
        <p:sp>
          <p:nvSpPr>
            <p:cNvPr id="24" name="Freeform 24"/>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5" name="TextBox 25"/>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recall </a:t>
              </a:r>
            </a:p>
          </p:txBody>
        </p:sp>
      </p:grpSp>
      <p:grpSp>
        <p:nvGrpSpPr>
          <p:cNvPr id="26" name="Group 26"/>
          <p:cNvGrpSpPr/>
          <p:nvPr/>
        </p:nvGrpSpPr>
        <p:grpSpPr>
          <a:xfrm>
            <a:off x="5524903" y="3546829"/>
            <a:ext cx="2450039" cy="1120263"/>
            <a:chOff x="0" y="0"/>
            <a:chExt cx="645278" cy="295049"/>
          </a:xfrm>
        </p:grpSpPr>
        <p:sp>
          <p:nvSpPr>
            <p:cNvPr id="27" name="Freeform 2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8" name="TextBox 2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a:t>
              </a:r>
            </a:p>
          </p:txBody>
        </p:sp>
      </p:grpSp>
      <p:grpSp>
        <p:nvGrpSpPr>
          <p:cNvPr id="29" name="Group 29"/>
          <p:cNvGrpSpPr/>
          <p:nvPr/>
        </p:nvGrpSpPr>
        <p:grpSpPr>
          <a:xfrm>
            <a:off x="8780852" y="3546829"/>
            <a:ext cx="2450039" cy="1120263"/>
            <a:chOff x="0" y="0"/>
            <a:chExt cx="645278" cy="295049"/>
          </a:xfrm>
        </p:grpSpPr>
        <p:sp>
          <p:nvSpPr>
            <p:cNvPr id="30" name="Freeform 3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1" name="TextBox 3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a:t>
              </a:r>
            </a:p>
          </p:txBody>
        </p:sp>
      </p:grpSp>
      <p:grpSp>
        <p:nvGrpSpPr>
          <p:cNvPr id="32" name="Group 32"/>
          <p:cNvGrpSpPr/>
          <p:nvPr/>
        </p:nvGrpSpPr>
        <p:grpSpPr>
          <a:xfrm>
            <a:off x="12040517" y="3546829"/>
            <a:ext cx="2450039" cy="1120263"/>
            <a:chOff x="0" y="0"/>
            <a:chExt cx="645278" cy="295049"/>
          </a:xfrm>
        </p:grpSpPr>
        <p:sp>
          <p:nvSpPr>
            <p:cNvPr id="33" name="Freeform 3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4" name="TextBox 3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0.22</a:t>
              </a:r>
            </a:p>
          </p:txBody>
        </p:sp>
      </p:grpSp>
      <p:grpSp>
        <p:nvGrpSpPr>
          <p:cNvPr id="35" name="Group 35"/>
          <p:cNvGrpSpPr/>
          <p:nvPr/>
        </p:nvGrpSpPr>
        <p:grpSpPr>
          <a:xfrm>
            <a:off x="5524903" y="5272421"/>
            <a:ext cx="2450039" cy="1120263"/>
            <a:chOff x="0" y="0"/>
            <a:chExt cx="645278" cy="295049"/>
          </a:xfrm>
        </p:grpSpPr>
        <p:sp>
          <p:nvSpPr>
            <p:cNvPr id="36" name="Freeform 3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7" name="TextBox 3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40750.1</a:t>
              </a:r>
            </a:p>
          </p:txBody>
        </p:sp>
      </p:grpSp>
      <p:grpSp>
        <p:nvGrpSpPr>
          <p:cNvPr id="38" name="Group 38"/>
          <p:cNvGrpSpPr/>
          <p:nvPr/>
        </p:nvGrpSpPr>
        <p:grpSpPr>
          <a:xfrm>
            <a:off x="5524903" y="6953391"/>
            <a:ext cx="2450039" cy="1120263"/>
            <a:chOff x="0" y="0"/>
            <a:chExt cx="645278" cy="295049"/>
          </a:xfrm>
        </p:grpSpPr>
        <p:sp>
          <p:nvSpPr>
            <p:cNvPr id="39" name="Freeform 3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0" name="TextBox 4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0.3349891</a:t>
              </a:r>
            </a:p>
          </p:txBody>
        </p:sp>
      </p:grpSp>
      <p:grpSp>
        <p:nvGrpSpPr>
          <p:cNvPr id="41" name="Group 41"/>
          <p:cNvGrpSpPr/>
          <p:nvPr/>
        </p:nvGrpSpPr>
        <p:grpSpPr>
          <a:xfrm>
            <a:off x="5524903" y="8499733"/>
            <a:ext cx="2450039" cy="1120263"/>
            <a:chOff x="0" y="0"/>
            <a:chExt cx="645278" cy="295049"/>
          </a:xfrm>
        </p:grpSpPr>
        <p:sp>
          <p:nvSpPr>
            <p:cNvPr id="42" name="Freeform 4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3" name="TextBox 4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0.512721</a:t>
              </a:r>
            </a:p>
          </p:txBody>
        </p:sp>
      </p:grpSp>
      <p:grpSp>
        <p:nvGrpSpPr>
          <p:cNvPr id="44" name="Group 44"/>
          <p:cNvGrpSpPr/>
          <p:nvPr/>
        </p:nvGrpSpPr>
        <p:grpSpPr>
          <a:xfrm>
            <a:off x="8780852" y="5250110"/>
            <a:ext cx="2450039" cy="1120263"/>
            <a:chOff x="0" y="0"/>
            <a:chExt cx="645278" cy="295049"/>
          </a:xfrm>
        </p:grpSpPr>
        <p:sp>
          <p:nvSpPr>
            <p:cNvPr id="45" name="Freeform 4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6" name="TextBox 4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34529.21</a:t>
              </a:r>
            </a:p>
          </p:txBody>
        </p:sp>
      </p:grpSp>
      <p:grpSp>
        <p:nvGrpSpPr>
          <p:cNvPr id="47" name="Group 47"/>
          <p:cNvGrpSpPr/>
          <p:nvPr/>
        </p:nvGrpSpPr>
        <p:grpSpPr>
          <a:xfrm>
            <a:off x="12040517" y="5250110"/>
            <a:ext cx="2450039" cy="1120263"/>
            <a:chOff x="0" y="0"/>
            <a:chExt cx="645278" cy="295049"/>
          </a:xfrm>
        </p:grpSpPr>
        <p:sp>
          <p:nvSpPr>
            <p:cNvPr id="48" name="Freeform 48"/>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9" name="TextBox 49"/>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29822.08</a:t>
              </a:r>
            </a:p>
          </p:txBody>
        </p:sp>
      </p:grpSp>
      <p:grpSp>
        <p:nvGrpSpPr>
          <p:cNvPr id="50" name="Group 50"/>
          <p:cNvGrpSpPr/>
          <p:nvPr/>
        </p:nvGrpSpPr>
        <p:grpSpPr>
          <a:xfrm>
            <a:off x="8780852" y="6953391"/>
            <a:ext cx="2450039" cy="1120263"/>
            <a:chOff x="0" y="0"/>
            <a:chExt cx="645278" cy="295049"/>
          </a:xfrm>
        </p:grpSpPr>
        <p:sp>
          <p:nvSpPr>
            <p:cNvPr id="51" name="Freeform 51"/>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2" name="TextBox 52"/>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0.3352973</a:t>
              </a:r>
            </a:p>
          </p:txBody>
        </p:sp>
      </p:grpSp>
      <p:grpSp>
        <p:nvGrpSpPr>
          <p:cNvPr id="53" name="Group 53"/>
          <p:cNvGrpSpPr/>
          <p:nvPr/>
        </p:nvGrpSpPr>
        <p:grpSpPr>
          <a:xfrm>
            <a:off x="8780852" y="8447266"/>
            <a:ext cx="2450039" cy="1120263"/>
            <a:chOff x="0" y="0"/>
            <a:chExt cx="645278" cy="295049"/>
          </a:xfrm>
        </p:grpSpPr>
        <p:sp>
          <p:nvSpPr>
            <p:cNvPr id="54" name="Freeform 54"/>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5" name="TextBox 55"/>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0.3487142</a:t>
              </a:r>
            </a:p>
          </p:txBody>
        </p:sp>
      </p:grpSp>
      <p:grpSp>
        <p:nvGrpSpPr>
          <p:cNvPr id="56" name="Group 56"/>
          <p:cNvGrpSpPr/>
          <p:nvPr/>
        </p:nvGrpSpPr>
        <p:grpSpPr>
          <a:xfrm>
            <a:off x="12040517" y="6953391"/>
            <a:ext cx="2450039" cy="1120263"/>
            <a:chOff x="0" y="0"/>
            <a:chExt cx="645278" cy="295049"/>
          </a:xfrm>
        </p:grpSpPr>
        <p:sp>
          <p:nvSpPr>
            <p:cNvPr id="57" name="Freeform 5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8" name="TextBox 5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0.3362805</a:t>
              </a:r>
            </a:p>
          </p:txBody>
        </p:sp>
      </p:grpSp>
      <p:grpSp>
        <p:nvGrpSpPr>
          <p:cNvPr id="59" name="Group 59"/>
          <p:cNvGrpSpPr/>
          <p:nvPr/>
        </p:nvGrpSpPr>
        <p:grpSpPr>
          <a:xfrm>
            <a:off x="12040517" y="8447266"/>
            <a:ext cx="2450039" cy="1120263"/>
            <a:chOff x="0" y="0"/>
            <a:chExt cx="645278" cy="295049"/>
          </a:xfrm>
        </p:grpSpPr>
        <p:sp>
          <p:nvSpPr>
            <p:cNvPr id="60" name="Freeform 6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61" name="TextBox 6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0.2555154</a:t>
              </a:r>
            </a:p>
          </p:txBody>
        </p:sp>
      </p:grpSp>
      <p:sp>
        <p:nvSpPr>
          <p:cNvPr id="62" name="TextBox 6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531425" y="285179"/>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Outline</a:t>
            </a:r>
          </a:p>
        </p:txBody>
      </p:sp>
      <p:graphicFrame>
        <p:nvGraphicFramePr>
          <p:cNvPr id="6" name="Table 6"/>
          <p:cNvGraphicFramePr>
            <a:graphicFrameLocks noGrp="1"/>
          </p:cNvGraphicFramePr>
          <p:nvPr/>
        </p:nvGraphicFramePr>
        <p:xfrm>
          <a:off x="1531425" y="2895873"/>
          <a:ext cx="12075589" cy="3867150"/>
        </p:xfrm>
        <a:graphic>
          <a:graphicData uri="http://schemas.openxmlformats.org/drawingml/2006/table">
            <a:tbl>
              <a:tblPr/>
              <a:tblGrid>
                <a:gridCol w="2686432">
                  <a:extLst>
                    <a:ext uri="{9D8B030D-6E8A-4147-A177-3AD203B41FA5}">
                      <a16:colId xmlns:a16="http://schemas.microsoft.com/office/drawing/2014/main" val="20000"/>
                    </a:ext>
                  </a:extLst>
                </a:gridCol>
                <a:gridCol w="9389157">
                  <a:extLst>
                    <a:ext uri="{9D8B030D-6E8A-4147-A177-3AD203B41FA5}">
                      <a16:colId xmlns:a16="http://schemas.microsoft.com/office/drawing/2014/main" val="20001"/>
                    </a:ext>
                  </a:extLst>
                </a:gridCol>
              </a:tblGrid>
              <a:tr h="773430">
                <a:tc>
                  <a:txBody>
                    <a:bodyPr/>
                    <a:lstStyle/>
                    <a:p>
                      <a:pPr algn="ctr">
                        <a:lnSpc>
                          <a:spcPts val="2376"/>
                        </a:lnSpc>
                        <a:defRPr/>
                      </a:pPr>
                      <a:r>
                        <a:rPr lang="en-US" sz="2200">
                          <a:solidFill>
                            <a:srgbClr val="241160"/>
                          </a:solidFill>
                          <a:latin typeface="Cairo Bold"/>
                        </a:rPr>
                        <a:t>01</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Problem</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73430">
                <a:tc>
                  <a:txBody>
                    <a:bodyPr/>
                    <a:lstStyle/>
                    <a:p>
                      <a:pPr algn="ctr">
                        <a:lnSpc>
                          <a:spcPts val="2376"/>
                        </a:lnSpc>
                        <a:defRPr/>
                      </a:pPr>
                      <a:r>
                        <a:rPr lang="en-US" sz="2200">
                          <a:solidFill>
                            <a:srgbClr val="241160"/>
                          </a:solidFill>
                          <a:latin typeface="Cairo Bold"/>
                        </a:rPr>
                        <a:t>02</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Summarization: Data Information, Graphs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73430">
                <a:tc>
                  <a:txBody>
                    <a:bodyPr/>
                    <a:lstStyle/>
                    <a:p>
                      <a:pPr algn="ctr">
                        <a:lnSpc>
                          <a:spcPts val="2376"/>
                        </a:lnSpc>
                        <a:defRPr/>
                      </a:pPr>
                      <a:r>
                        <a:rPr lang="en-US" sz="2200">
                          <a:solidFill>
                            <a:srgbClr val="241160"/>
                          </a:solidFill>
                          <a:latin typeface="Cairo Bold"/>
                        </a:rPr>
                        <a:t>03</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Preprocessing:  Data Cleaning, Data Transformation, Feature selection</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73430">
                <a:tc>
                  <a:txBody>
                    <a:bodyPr/>
                    <a:lstStyle/>
                    <a:p>
                      <a:pPr algn="ctr">
                        <a:lnSpc>
                          <a:spcPts val="2376"/>
                        </a:lnSpc>
                        <a:defRPr/>
                      </a:pPr>
                      <a:r>
                        <a:rPr lang="en-US" sz="2200">
                          <a:solidFill>
                            <a:srgbClr val="241160"/>
                          </a:solidFill>
                          <a:latin typeface="Cairo Bold"/>
                        </a:rPr>
                        <a:t>04</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Mining Techniques: Classification and findings , Clustering and findings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3430">
                <a:tc>
                  <a:txBody>
                    <a:bodyPr/>
                    <a:lstStyle/>
                    <a:p>
                      <a:pPr algn="ctr">
                        <a:lnSpc>
                          <a:spcPts val="2376"/>
                        </a:lnSpc>
                        <a:defRPr/>
                      </a:pPr>
                      <a:r>
                        <a:rPr lang="en-US" sz="2200">
                          <a:solidFill>
                            <a:srgbClr val="241160"/>
                          </a:solidFill>
                          <a:latin typeface="Cairo Bold"/>
                        </a:rPr>
                        <a:t>05</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Results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479762" y="3794776"/>
            <a:ext cx="16705376" cy="1095375"/>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241160"/>
                </a:solidFill>
                <a:latin typeface="Arimo"/>
              </a:rPr>
              <a:t>We tried three different k-mean values (2,3 and 4).</a:t>
            </a:r>
          </a:p>
          <a:p>
            <a:pPr>
              <a:lnSpc>
                <a:spcPts val="4200"/>
              </a:lnSpc>
              <a:spcBef>
                <a:spcPct val="0"/>
              </a:spcBef>
            </a:pPr>
            <a:endParaRPr lang="en-US" sz="3500">
              <a:solidFill>
                <a:srgbClr val="241160"/>
              </a:solidFill>
              <a:latin typeface="Arimo"/>
            </a:endParaRPr>
          </a:p>
        </p:txBody>
      </p:sp>
      <p:sp>
        <p:nvSpPr>
          <p:cNvPr id="6" name="TextBox 6"/>
          <p:cNvSpPr txBox="1"/>
          <p:nvPr/>
        </p:nvSpPr>
        <p:spPr>
          <a:xfrm>
            <a:off x="479762" y="7061419"/>
            <a:ext cx="16779538" cy="1095375"/>
          </a:xfrm>
          <a:prstGeom prst="rect">
            <a:avLst/>
          </a:prstGeom>
        </p:spPr>
        <p:txBody>
          <a:bodyPr lIns="0" tIns="0" rIns="0" bIns="0" rtlCol="0" anchor="t">
            <a:spAutoFit/>
          </a:bodyPr>
          <a:lstStyle/>
          <a:p>
            <a:pPr marL="755651" lvl="1" indent="-377825">
              <a:lnSpc>
                <a:spcPts val="4200"/>
              </a:lnSpc>
              <a:spcBef>
                <a:spcPct val="0"/>
              </a:spcBef>
              <a:buFont typeface="Arial"/>
              <a:buChar char="•"/>
            </a:pPr>
            <a:r>
              <a:rPr lang="en-US" sz="3500">
                <a:solidFill>
                  <a:srgbClr val="241160"/>
                </a:solidFill>
                <a:latin typeface="Arimo"/>
              </a:rPr>
              <a:t>We calculated the average silhouette width, total within cluster sum of square and BCubed (precision and recall).</a:t>
            </a:r>
          </a:p>
        </p:txBody>
      </p:sp>
      <p:sp>
        <p:nvSpPr>
          <p:cNvPr id="7" name="TextBox 7"/>
          <p:cNvSpPr txBox="1"/>
          <p:nvPr/>
        </p:nvSpPr>
        <p:spPr>
          <a:xfrm>
            <a:off x="479762" y="2780461"/>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sp>
        <p:nvSpPr>
          <p:cNvPr id="8" name="TextBox 8"/>
          <p:cNvSpPr txBox="1"/>
          <p:nvPr/>
        </p:nvSpPr>
        <p:spPr>
          <a:xfrm>
            <a:off x="791312" y="6151472"/>
            <a:ext cx="16705376" cy="590550"/>
          </a:xfrm>
          <a:prstGeom prst="rect">
            <a:avLst/>
          </a:prstGeom>
        </p:spPr>
        <p:txBody>
          <a:bodyPr lIns="0" tIns="0" rIns="0" bIns="0" rtlCol="0" anchor="t">
            <a:spAutoFit/>
          </a:bodyPr>
          <a:lstStyle/>
          <a:p>
            <a:pPr>
              <a:lnSpc>
                <a:spcPts val="4439"/>
              </a:lnSpc>
            </a:pPr>
            <a:r>
              <a:rPr lang="en-US" sz="3699">
                <a:solidFill>
                  <a:srgbClr val="241160"/>
                </a:solidFill>
                <a:latin typeface="Arimo"/>
              </a:rPr>
              <a:t>2.</a:t>
            </a:r>
            <a:r>
              <a:rPr lang="en-US" sz="3699">
                <a:solidFill>
                  <a:srgbClr val="241160"/>
                </a:solidFill>
                <a:latin typeface="Arimo Bold"/>
              </a:rPr>
              <a:t>Cluster evaluation:</a:t>
            </a:r>
          </a:p>
        </p:txBody>
      </p:sp>
      <p:sp>
        <p:nvSpPr>
          <p:cNvPr id="9" name="TextBox 9"/>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81069" y="3349120"/>
            <a:ext cx="5748391" cy="3573951"/>
          </a:xfrm>
          <a:custGeom>
            <a:avLst/>
            <a:gdLst/>
            <a:ahLst/>
            <a:cxnLst/>
            <a:rect l="l" t="t" r="r" b="b"/>
            <a:pathLst>
              <a:path w="5748391" h="3573951">
                <a:moveTo>
                  <a:pt x="0" y="0"/>
                </a:moveTo>
                <a:lnTo>
                  <a:pt x="5748391" y="0"/>
                </a:lnTo>
                <a:lnTo>
                  <a:pt x="5748391" y="3573951"/>
                </a:lnTo>
                <a:lnTo>
                  <a:pt x="0" y="3573951"/>
                </a:lnTo>
                <a:lnTo>
                  <a:pt x="0" y="0"/>
                </a:lnTo>
                <a:close/>
              </a:path>
            </a:pathLst>
          </a:custGeom>
          <a:blipFill>
            <a:blip r:embed="rId3"/>
            <a:stretch>
              <a:fillRect l="-3279" r="-18375"/>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220282" y="2767292"/>
            <a:ext cx="5657984" cy="5576011"/>
            <a:chOff x="0" y="0"/>
            <a:chExt cx="1490169" cy="1468579"/>
          </a:xfrm>
        </p:grpSpPr>
        <p:sp>
          <p:nvSpPr>
            <p:cNvPr id="6" name="Freeform 6"/>
            <p:cNvSpPr/>
            <p:nvPr/>
          </p:nvSpPr>
          <p:spPr>
            <a:xfrm>
              <a:off x="0" y="0"/>
              <a:ext cx="1490169" cy="1468579"/>
            </a:xfrm>
            <a:custGeom>
              <a:avLst/>
              <a:gdLst/>
              <a:ahLst/>
              <a:cxnLst/>
              <a:rect l="l" t="t" r="r" b="b"/>
              <a:pathLst>
                <a:path w="1490169" h="1468579">
                  <a:moveTo>
                    <a:pt x="69784" y="0"/>
                  </a:moveTo>
                  <a:lnTo>
                    <a:pt x="1420384" y="0"/>
                  </a:lnTo>
                  <a:cubicBezTo>
                    <a:pt x="1438892" y="0"/>
                    <a:pt x="1456642" y="7352"/>
                    <a:pt x="1469729" y="20439"/>
                  </a:cubicBezTo>
                  <a:cubicBezTo>
                    <a:pt x="1482816" y="33526"/>
                    <a:pt x="1490169" y="51276"/>
                    <a:pt x="1490169" y="69784"/>
                  </a:cubicBezTo>
                  <a:lnTo>
                    <a:pt x="1490169" y="1398795"/>
                  </a:lnTo>
                  <a:cubicBezTo>
                    <a:pt x="1490169" y="1417303"/>
                    <a:pt x="1482816" y="1435053"/>
                    <a:pt x="1469729" y="1448140"/>
                  </a:cubicBezTo>
                  <a:cubicBezTo>
                    <a:pt x="1456642" y="1461227"/>
                    <a:pt x="1438892" y="1468579"/>
                    <a:pt x="1420384" y="1468579"/>
                  </a:cubicBezTo>
                  <a:lnTo>
                    <a:pt x="69784" y="1468579"/>
                  </a:lnTo>
                  <a:cubicBezTo>
                    <a:pt x="51276" y="1468579"/>
                    <a:pt x="33526" y="1461227"/>
                    <a:pt x="20439" y="1448140"/>
                  </a:cubicBezTo>
                  <a:cubicBezTo>
                    <a:pt x="7352" y="1435053"/>
                    <a:pt x="0" y="1417303"/>
                    <a:pt x="0" y="1398795"/>
                  </a:cubicBezTo>
                  <a:lnTo>
                    <a:pt x="0" y="69784"/>
                  </a:lnTo>
                  <a:cubicBezTo>
                    <a:pt x="0" y="51276"/>
                    <a:pt x="7352" y="33526"/>
                    <a:pt x="20439" y="20439"/>
                  </a:cubicBezTo>
                  <a:cubicBezTo>
                    <a:pt x="33526" y="7352"/>
                    <a:pt x="51276" y="0"/>
                    <a:pt x="69784" y="0"/>
                  </a:cubicBezTo>
                  <a:close/>
                </a:path>
              </a:pathLst>
            </a:custGeom>
            <a:solidFill>
              <a:srgbClr val="A5B7C5">
                <a:alpha val="20784"/>
              </a:srgbClr>
            </a:solidFill>
          </p:spPr>
          <p:txBody>
            <a:bodyPr/>
            <a:lstStyle/>
            <a:p>
              <a:endParaRPr lang="en-SA"/>
            </a:p>
          </p:txBody>
        </p:sp>
        <p:sp>
          <p:nvSpPr>
            <p:cNvPr id="7" name="TextBox 7"/>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8" name="Freeform 8"/>
          <p:cNvSpPr/>
          <p:nvPr/>
        </p:nvSpPr>
        <p:spPr>
          <a:xfrm>
            <a:off x="440564" y="3326542"/>
            <a:ext cx="5013382" cy="3573951"/>
          </a:xfrm>
          <a:custGeom>
            <a:avLst/>
            <a:gdLst/>
            <a:ahLst/>
            <a:cxnLst/>
            <a:rect l="l" t="t" r="r" b="b"/>
            <a:pathLst>
              <a:path w="5013382" h="3573951">
                <a:moveTo>
                  <a:pt x="0" y="0"/>
                </a:moveTo>
                <a:lnTo>
                  <a:pt x="5013382" y="0"/>
                </a:lnTo>
                <a:lnTo>
                  <a:pt x="5013382" y="3573951"/>
                </a:lnTo>
                <a:lnTo>
                  <a:pt x="0" y="3573951"/>
                </a:lnTo>
                <a:lnTo>
                  <a:pt x="0" y="0"/>
                </a:lnTo>
                <a:close/>
              </a:path>
            </a:pathLst>
          </a:custGeom>
          <a:blipFill>
            <a:blip r:embed="rId7"/>
            <a:stretch>
              <a:fillRect r="-39657"/>
            </a:stretch>
          </a:blipFill>
        </p:spPr>
        <p:txBody>
          <a:bodyPr/>
          <a:lstStyle/>
          <a:p>
            <a:endParaRPr lang="en-SA"/>
          </a:p>
        </p:txBody>
      </p:sp>
      <p:sp>
        <p:nvSpPr>
          <p:cNvPr id="9" name="Freeform 9"/>
          <p:cNvSpPr/>
          <p:nvPr/>
        </p:nvSpPr>
        <p:spPr>
          <a:xfrm>
            <a:off x="6297872" y="3349120"/>
            <a:ext cx="5452591" cy="3459566"/>
          </a:xfrm>
          <a:custGeom>
            <a:avLst/>
            <a:gdLst/>
            <a:ahLst/>
            <a:cxnLst/>
            <a:rect l="l" t="t" r="r" b="b"/>
            <a:pathLst>
              <a:path w="5452591" h="3459566">
                <a:moveTo>
                  <a:pt x="0" y="0"/>
                </a:moveTo>
                <a:lnTo>
                  <a:pt x="5452592" y="0"/>
                </a:lnTo>
                <a:lnTo>
                  <a:pt x="5452592" y="3459566"/>
                </a:lnTo>
                <a:lnTo>
                  <a:pt x="0" y="3459566"/>
                </a:lnTo>
                <a:lnTo>
                  <a:pt x="0" y="0"/>
                </a:lnTo>
                <a:close/>
              </a:path>
            </a:pathLst>
          </a:custGeom>
          <a:blipFill>
            <a:blip r:embed="rId8"/>
            <a:stretch>
              <a:fillRect r="-26338"/>
            </a:stretch>
          </a:blipFill>
        </p:spPr>
        <p:txBody>
          <a:bodyPr/>
          <a:lstStyle/>
          <a:p>
            <a:endParaRPr lang="en-SA"/>
          </a:p>
        </p:txBody>
      </p:sp>
      <p:sp>
        <p:nvSpPr>
          <p:cNvPr id="10" name="Freeform 10"/>
          <p:cNvSpPr/>
          <p:nvPr/>
        </p:nvSpPr>
        <p:spPr>
          <a:xfrm rot="-1533339" flipH="1">
            <a:off x="-854896" y="5093502"/>
            <a:ext cx="2150356" cy="6180047"/>
          </a:xfrm>
          <a:custGeom>
            <a:avLst/>
            <a:gdLst/>
            <a:ahLst/>
            <a:cxnLst/>
            <a:rect l="l" t="t" r="r" b="b"/>
            <a:pathLst>
              <a:path w="2150356" h="6180047">
                <a:moveTo>
                  <a:pt x="2150356" y="0"/>
                </a:moveTo>
                <a:lnTo>
                  <a:pt x="0" y="0"/>
                </a:lnTo>
                <a:lnTo>
                  <a:pt x="0" y="6180047"/>
                </a:lnTo>
                <a:lnTo>
                  <a:pt x="2150356" y="6180047"/>
                </a:lnTo>
                <a:lnTo>
                  <a:pt x="2150356" y="0"/>
                </a:lnTo>
                <a:close/>
              </a:path>
            </a:pathLst>
          </a:custGeom>
          <a:blipFill>
            <a:blip r:embed="rId4"/>
            <a:stretch>
              <a:fillRect l="-121273" t="-4767"/>
            </a:stretch>
          </a:blipFill>
        </p:spPr>
        <p:txBody>
          <a:bodyPr/>
          <a:lstStyle/>
          <a:p>
            <a:endParaRPr lang="en-SA"/>
          </a:p>
        </p:txBody>
      </p:sp>
      <p:sp>
        <p:nvSpPr>
          <p:cNvPr id="11" name="TextBox 11"/>
          <p:cNvSpPr txBox="1"/>
          <p:nvPr/>
        </p:nvSpPr>
        <p:spPr>
          <a:xfrm>
            <a:off x="220282" y="1607137"/>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grpSp>
        <p:nvGrpSpPr>
          <p:cNvPr id="12" name="Group 12"/>
          <p:cNvGrpSpPr/>
          <p:nvPr/>
        </p:nvGrpSpPr>
        <p:grpSpPr>
          <a:xfrm>
            <a:off x="1722236" y="7040684"/>
            <a:ext cx="2450039" cy="1120263"/>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5" name="Group 15"/>
          <p:cNvGrpSpPr/>
          <p:nvPr/>
        </p:nvGrpSpPr>
        <p:grpSpPr>
          <a:xfrm>
            <a:off x="7799148" y="7063263"/>
            <a:ext cx="2450039" cy="1120263"/>
            <a:chOff x="0" y="0"/>
            <a:chExt cx="645278" cy="295049"/>
          </a:xfrm>
        </p:grpSpPr>
        <p:sp>
          <p:nvSpPr>
            <p:cNvPr id="16" name="Freeform 1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7" name="TextBox 1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8" name="Group 18"/>
          <p:cNvGrpSpPr/>
          <p:nvPr/>
        </p:nvGrpSpPr>
        <p:grpSpPr>
          <a:xfrm>
            <a:off x="13373388" y="7063263"/>
            <a:ext cx="2450039" cy="1120263"/>
            <a:chOff x="0" y="0"/>
            <a:chExt cx="645278" cy="295049"/>
          </a:xfrm>
        </p:grpSpPr>
        <p:sp>
          <p:nvSpPr>
            <p:cNvPr id="19" name="Freeform 1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0" name="TextBox 2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sp>
        <p:nvSpPr>
          <p:cNvPr id="21" name="TextBox 21"/>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42769" y="5893198"/>
            <a:ext cx="5337854" cy="4188813"/>
            <a:chOff x="0" y="0"/>
            <a:chExt cx="1622529" cy="1273259"/>
          </a:xfrm>
        </p:grpSpPr>
        <p:sp>
          <p:nvSpPr>
            <p:cNvPr id="3" name="Freeform 3"/>
            <p:cNvSpPr/>
            <p:nvPr/>
          </p:nvSpPr>
          <p:spPr>
            <a:xfrm>
              <a:off x="0" y="0"/>
              <a:ext cx="1622529" cy="1273259"/>
            </a:xfrm>
            <a:custGeom>
              <a:avLst/>
              <a:gdLst/>
              <a:ahLst/>
              <a:cxnLst/>
              <a:rect l="l" t="t" r="r" b="b"/>
              <a:pathLst>
                <a:path w="1622529" h="1273259">
                  <a:moveTo>
                    <a:pt x="73969" y="0"/>
                  </a:moveTo>
                  <a:lnTo>
                    <a:pt x="1548560" y="0"/>
                  </a:lnTo>
                  <a:cubicBezTo>
                    <a:pt x="1568178" y="0"/>
                    <a:pt x="1586992" y="7793"/>
                    <a:pt x="1600864" y="21665"/>
                  </a:cubicBezTo>
                  <a:cubicBezTo>
                    <a:pt x="1614736" y="35537"/>
                    <a:pt x="1622529" y="54351"/>
                    <a:pt x="1622529" y="73969"/>
                  </a:cubicBezTo>
                  <a:lnTo>
                    <a:pt x="1622529" y="1199289"/>
                  </a:lnTo>
                  <a:cubicBezTo>
                    <a:pt x="1622529" y="1218907"/>
                    <a:pt x="1614736" y="1237722"/>
                    <a:pt x="1600864" y="1251594"/>
                  </a:cubicBezTo>
                  <a:cubicBezTo>
                    <a:pt x="1586992" y="1265466"/>
                    <a:pt x="1568178" y="1273259"/>
                    <a:pt x="1548560" y="1273259"/>
                  </a:cubicBezTo>
                  <a:lnTo>
                    <a:pt x="73969" y="1273259"/>
                  </a:lnTo>
                  <a:cubicBezTo>
                    <a:pt x="54351" y="1273259"/>
                    <a:pt x="35537" y="1265466"/>
                    <a:pt x="21665" y="1251594"/>
                  </a:cubicBezTo>
                  <a:cubicBezTo>
                    <a:pt x="7793" y="1237722"/>
                    <a:pt x="0" y="1218907"/>
                    <a:pt x="0" y="1199289"/>
                  </a:cubicBezTo>
                  <a:lnTo>
                    <a:pt x="0" y="73969"/>
                  </a:lnTo>
                  <a:cubicBezTo>
                    <a:pt x="0" y="54351"/>
                    <a:pt x="7793" y="35537"/>
                    <a:pt x="21665" y="21665"/>
                  </a:cubicBezTo>
                  <a:cubicBezTo>
                    <a:pt x="35537" y="7793"/>
                    <a:pt x="54351" y="0"/>
                    <a:pt x="73969" y="0"/>
                  </a:cubicBezTo>
                  <a:close/>
                </a:path>
              </a:pathLst>
            </a:custGeom>
            <a:solidFill>
              <a:srgbClr val="A5B7C5">
                <a:alpha val="20784"/>
              </a:srgbClr>
            </a:solidFill>
          </p:spPr>
          <p:txBody>
            <a:bodyPr/>
            <a:lstStyle/>
            <a:p>
              <a:endParaRPr lang="en-SA"/>
            </a:p>
          </p:txBody>
        </p:sp>
        <p:sp>
          <p:nvSpPr>
            <p:cNvPr id="4" name="TextBox 4"/>
            <p:cNvSpPr txBox="1"/>
            <p:nvPr/>
          </p:nvSpPr>
          <p:spPr>
            <a:xfrm>
              <a:off x="0" y="0"/>
              <a:ext cx="1622529" cy="1273259"/>
            </a:xfrm>
            <a:prstGeom prst="rect">
              <a:avLst/>
            </a:prstGeom>
          </p:spPr>
          <p:txBody>
            <a:bodyPr lIns="50800" tIns="50800" rIns="50800" bIns="50800" rtlCol="0" anchor="ctr"/>
            <a:lstStyle/>
            <a:p>
              <a:pPr algn="ctr">
                <a:lnSpc>
                  <a:spcPts val="3840"/>
                </a:lnSpc>
              </a:pPr>
              <a:endParaRPr/>
            </a:p>
          </p:txBody>
        </p:sp>
      </p:grpSp>
      <p:sp>
        <p:nvSpPr>
          <p:cNvPr id="5" name="Freeform 5"/>
          <p:cNvSpPr/>
          <p:nvPr/>
        </p:nvSpPr>
        <p:spPr>
          <a:xfrm rot="-10800000" flipH="1">
            <a:off x="13529848" y="0"/>
            <a:ext cx="4758154" cy="6098187"/>
          </a:xfrm>
          <a:custGeom>
            <a:avLst/>
            <a:gdLst/>
            <a:ahLst/>
            <a:cxnLst/>
            <a:rect l="l" t="t" r="r" b="b"/>
            <a:pathLst>
              <a:path w="4758154" h="6098187">
                <a:moveTo>
                  <a:pt x="4758154" y="0"/>
                </a:moveTo>
                <a:lnTo>
                  <a:pt x="0" y="0"/>
                </a:lnTo>
                <a:lnTo>
                  <a:pt x="0" y="6098187"/>
                </a:lnTo>
                <a:lnTo>
                  <a:pt x="4758154" y="6098187"/>
                </a:lnTo>
                <a:lnTo>
                  <a:pt x="4758154" y="0"/>
                </a:lnTo>
                <a:close/>
              </a:path>
            </a:pathLst>
          </a:custGeom>
          <a:blipFill>
            <a:blip r:embed="rId3"/>
            <a:stretch>
              <a:fillRect t="-6173"/>
            </a:stretch>
          </a:blipFill>
        </p:spPr>
        <p:txBody>
          <a:bodyPr/>
          <a:lstStyle/>
          <a:p>
            <a:endParaRPr lang="en-SA"/>
          </a:p>
        </p:txBody>
      </p:sp>
      <p:sp>
        <p:nvSpPr>
          <p:cNvPr id="6" name="Freeform 6"/>
          <p:cNvSpPr/>
          <p:nvPr/>
        </p:nvSpPr>
        <p:spPr>
          <a:xfrm rot="5853959">
            <a:off x="-1823245" y="8044254"/>
            <a:ext cx="5896784" cy="4485492"/>
          </a:xfrm>
          <a:custGeom>
            <a:avLst/>
            <a:gdLst/>
            <a:ahLst/>
            <a:cxnLst/>
            <a:rect l="l" t="t" r="r" b="b"/>
            <a:pathLst>
              <a:path w="5896784" h="4485492">
                <a:moveTo>
                  <a:pt x="0" y="0"/>
                </a:moveTo>
                <a:lnTo>
                  <a:pt x="5896785" y="0"/>
                </a:lnTo>
                <a:lnTo>
                  <a:pt x="5896785" y="4485492"/>
                </a:lnTo>
                <a:lnTo>
                  <a:pt x="0" y="4485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A"/>
          </a:p>
        </p:txBody>
      </p:sp>
      <p:sp>
        <p:nvSpPr>
          <p:cNvPr id="7" name="Freeform 7"/>
          <p:cNvSpPr/>
          <p:nvPr/>
        </p:nvSpPr>
        <p:spPr>
          <a:xfrm>
            <a:off x="12112117" y="6543727"/>
            <a:ext cx="4580035" cy="2896024"/>
          </a:xfrm>
          <a:custGeom>
            <a:avLst/>
            <a:gdLst/>
            <a:ahLst/>
            <a:cxnLst/>
            <a:rect l="l" t="t" r="r" b="b"/>
            <a:pathLst>
              <a:path w="4580035" h="2896024">
                <a:moveTo>
                  <a:pt x="0" y="0"/>
                </a:moveTo>
                <a:lnTo>
                  <a:pt x="4580035" y="0"/>
                </a:lnTo>
                <a:lnTo>
                  <a:pt x="4580035" y="2896024"/>
                </a:lnTo>
                <a:lnTo>
                  <a:pt x="0" y="2896024"/>
                </a:lnTo>
                <a:lnTo>
                  <a:pt x="0" y="0"/>
                </a:lnTo>
                <a:close/>
              </a:path>
            </a:pathLst>
          </a:custGeom>
          <a:blipFill>
            <a:blip r:embed="rId6"/>
            <a:stretch>
              <a:fillRect l="-799" t="-3474" r="-28208"/>
            </a:stretch>
          </a:blipFill>
        </p:spPr>
        <p:txBody>
          <a:bodyPr/>
          <a:lstStyle/>
          <a:p>
            <a:endParaRPr lang="en-SA"/>
          </a:p>
        </p:txBody>
      </p:sp>
      <p:grpSp>
        <p:nvGrpSpPr>
          <p:cNvPr id="8" name="Group 8"/>
          <p:cNvGrpSpPr/>
          <p:nvPr/>
        </p:nvGrpSpPr>
        <p:grpSpPr>
          <a:xfrm>
            <a:off x="12055254" y="1028700"/>
            <a:ext cx="4712886" cy="4644605"/>
            <a:chOff x="0" y="0"/>
            <a:chExt cx="1490169" cy="1468579"/>
          </a:xfrm>
        </p:grpSpPr>
        <p:sp>
          <p:nvSpPr>
            <p:cNvPr id="9" name="Freeform 9"/>
            <p:cNvSpPr/>
            <p:nvPr/>
          </p:nvSpPr>
          <p:spPr>
            <a:xfrm>
              <a:off x="0" y="0"/>
              <a:ext cx="1490169" cy="1468579"/>
            </a:xfrm>
            <a:custGeom>
              <a:avLst/>
              <a:gdLst/>
              <a:ahLst/>
              <a:cxnLst/>
              <a:rect l="l" t="t" r="r" b="b"/>
              <a:pathLst>
                <a:path w="1490169" h="1468579">
                  <a:moveTo>
                    <a:pt x="83778" y="0"/>
                  </a:moveTo>
                  <a:lnTo>
                    <a:pt x="1406390" y="0"/>
                  </a:lnTo>
                  <a:cubicBezTo>
                    <a:pt x="1428610" y="0"/>
                    <a:pt x="1449919" y="8827"/>
                    <a:pt x="1465631" y="24538"/>
                  </a:cubicBezTo>
                  <a:cubicBezTo>
                    <a:pt x="1481342" y="40250"/>
                    <a:pt x="1490169" y="61559"/>
                    <a:pt x="1490169" y="83778"/>
                  </a:cubicBezTo>
                  <a:lnTo>
                    <a:pt x="1490169" y="1384801"/>
                  </a:lnTo>
                  <a:cubicBezTo>
                    <a:pt x="1490169" y="1431070"/>
                    <a:pt x="1452660" y="1468579"/>
                    <a:pt x="1406390" y="1468579"/>
                  </a:cubicBezTo>
                  <a:lnTo>
                    <a:pt x="83778" y="1468579"/>
                  </a:lnTo>
                  <a:cubicBezTo>
                    <a:pt x="37509" y="1468579"/>
                    <a:pt x="0" y="1431070"/>
                    <a:pt x="0" y="1384801"/>
                  </a:cubicBezTo>
                  <a:lnTo>
                    <a:pt x="0" y="83778"/>
                  </a:lnTo>
                  <a:cubicBezTo>
                    <a:pt x="0" y="37509"/>
                    <a:pt x="37509" y="0"/>
                    <a:pt x="83778" y="0"/>
                  </a:cubicBezTo>
                  <a:close/>
                </a:path>
              </a:pathLst>
            </a:custGeom>
            <a:solidFill>
              <a:srgbClr val="A5B7C5">
                <a:alpha val="20784"/>
              </a:srgbClr>
            </a:solidFill>
          </p:spPr>
          <p:txBody>
            <a:bodyPr/>
            <a:lstStyle/>
            <a:p>
              <a:endParaRPr lang="en-SA"/>
            </a:p>
          </p:txBody>
        </p:sp>
        <p:sp>
          <p:nvSpPr>
            <p:cNvPr id="10" name="TextBox 10"/>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11" name="Freeform 11"/>
          <p:cNvSpPr/>
          <p:nvPr/>
        </p:nvSpPr>
        <p:spPr>
          <a:xfrm>
            <a:off x="12323718" y="1523496"/>
            <a:ext cx="4175957" cy="2976965"/>
          </a:xfrm>
          <a:custGeom>
            <a:avLst/>
            <a:gdLst/>
            <a:ahLst/>
            <a:cxnLst/>
            <a:rect l="l" t="t" r="r" b="b"/>
            <a:pathLst>
              <a:path w="4175957" h="2976965">
                <a:moveTo>
                  <a:pt x="0" y="0"/>
                </a:moveTo>
                <a:lnTo>
                  <a:pt x="4175957" y="0"/>
                </a:lnTo>
                <a:lnTo>
                  <a:pt x="4175957" y="2976966"/>
                </a:lnTo>
                <a:lnTo>
                  <a:pt x="0" y="2976966"/>
                </a:lnTo>
                <a:lnTo>
                  <a:pt x="0" y="0"/>
                </a:lnTo>
                <a:close/>
              </a:path>
            </a:pathLst>
          </a:custGeom>
          <a:blipFill>
            <a:blip r:embed="rId7"/>
            <a:stretch>
              <a:fillRect r="-39657"/>
            </a:stretch>
          </a:blipFill>
        </p:spPr>
        <p:txBody>
          <a:bodyPr/>
          <a:lstStyle/>
          <a:p>
            <a:endParaRPr lang="en-SA"/>
          </a:p>
        </p:txBody>
      </p:sp>
      <p:grpSp>
        <p:nvGrpSpPr>
          <p:cNvPr id="12" name="Group 12"/>
          <p:cNvGrpSpPr/>
          <p:nvPr/>
        </p:nvGrpSpPr>
        <p:grpSpPr>
          <a:xfrm>
            <a:off x="13306324" y="4588273"/>
            <a:ext cx="2040790" cy="933136"/>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sp>
        <p:nvSpPr>
          <p:cNvPr id="15" name="Freeform 15"/>
          <p:cNvSpPr/>
          <p:nvPr/>
        </p:nvSpPr>
        <p:spPr>
          <a:xfrm>
            <a:off x="8052028" y="3011979"/>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6" name="TextBox 16"/>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7" name="TextBox 17"/>
          <p:cNvSpPr txBox="1"/>
          <p:nvPr/>
        </p:nvSpPr>
        <p:spPr>
          <a:xfrm>
            <a:off x="711245"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Clustring:</a:t>
            </a:r>
          </a:p>
        </p:txBody>
      </p:sp>
      <p:sp>
        <p:nvSpPr>
          <p:cNvPr id="18" name="TextBox 18"/>
          <p:cNvSpPr txBox="1"/>
          <p:nvPr/>
        </p:nvSpPr>
        <p:spPr>
          <a:xfrm>
            <a:off x="1028700" y="2983404"/>
            <a:ext cx="7180817"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Average silhouette width = 0.3 </a:t>
            </a:r>
          </a:p>
        </p:txBody>
      </p:sp>
      <p:sp>
        <p:nvSpPr>
          <p:cNvPr id="19" name="TextBox 19"/>
          <p:cNvSpPr txBox="1"/>
          <p:nvPr/>
        </p:nvSpPr>
        <p:spPr>
          <a:xfrm>
            <a:off x="1028700" y="4288236"/>
            <a:ext cx="811530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Total within cluster sum = 39732.43 </a:t>
            </a:r>
          </a:p>
        </p:txBody>
      </p:sp>
      <p:sp>
        <p:nvSpPr>
          <p:cNvPr id="20" name="Freeform 20"/>
          <p:cNvSpPr/>
          <p:nvPr/>
        </p:nvSpPr>
        <p:spPr>
          <a:xfrm>
            <a:off x="9144000" y="431681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1" name="TextBox 21"/>
          <p:cNvSpPr txBox="1"/>
          <p:nvPr/>
        </p:nvSpPr>
        <p:spPr>
          <a:xfrm>
            <a:off x="1260183" y="5593161"/>
            <a:ext cx="761857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(precision) = 0.3349891</a:t>
            </a:r>
          </a:p>
        </p:txBody>
      </p:sp>
      <p:sp>
        <p:nvSpPr>
          <p:cNvPr id="22" name="Freeform 22"/>
          <p:cNvSpPr/>
          <p:nvPr/>
        </p:nvSpPr>
        <p:spPr>
          <a:xfrm rot="-10800000">
            <a:off x="8883658" y="5621736"/>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3" name="TextBox 23"/>
          <p:cNvSpPr txBox="1"/>
          <p:nvPr/>
        </p:nvSpPr>
        <p:spPr>
          <a:xfrm>
            <a:off x="1277065" y="6898086"/>
            <a:ext cx="6774963"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(recall) = 0.512721</a:t>
            </a:r>
          </a:p>
        </p:txBody>
      </p:sp>
      <p:sp>
        <p:nvSpPr>
          <p:cNvPr id="24" name="Freeform 24"/>
          <p:cNvSpPr/>
          <p:nvPr/>
        </p:nvSpPr>
        <p:spPr>
          <a:xfrm>
            <a:off x="7978033" y="692666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3162988"/>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rot="4421820">
            <a:off x="7320499" y="2807675"/>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rot="4421820" flipH="1" flipV="1">
            <a:off x="3856271" y="3821725"/>
            <a:ext cx="7315200" cy="3657600"/>
          </a:xfrm>
          <a:custGeom>
            <a:avLst/>
            <a:gdLst/>
            <a:ahLst/>
            <a:cxnLst/>
            <a:rect l="l" t="t" r="r" b="b"/>
            <a:pathLst>
              <a:path w="7315200" h="3657600">
                <a:moveTo>
                  <a:pt x="7315200" y="3657600"/>
                </a:moveTo>
                <a:lnTo>
                  <a:pt x="0" y="3657600"/>
                </a:lnTo>
                <a:lnTo>
                  <a:pt x="0" y="0"/>
                </a:lnTo>
                <a:lnTo>
                  <a:pt x="7315200" y="0"/>
                </a:lnTo>
                <a:lnTo>
                  <a:pt x="7315200" y="36576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18509" y="4312425"/>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12029717" y="6842883"/>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TextBox 9"/>
          <p:cNvSpPr txBox="1"/>
          <p:nvPr/>
        </p:nvSpPr>
        <p:spPr>
          <a:xfrm>
            <a:off x="6181100" y="3613129"/>
            <a:ext cx="6152133" cy="3022641"/>
          </a:xfrm>
          <a:prstGeom prst="rect">
            <a:avLst/>
          </a:prstGeom>
        </p:spPr>
        <p:txBody>
          <a:bodyPr lIns="0" tIns="0" rIns="0" bIns="0" rtlCol="0" anchor="t">
            <a:spAutoFit/>
          </a:bodyPr>
          <a:lstStyle/>
          <a:p>
            <a:pPr algn="ctr">
              <a:lnSpc>
                <a:spcPts val="7909"/>
              </a:lnSpc>
            </a:pPr>
            <a:r>
              <a:rPr lang="en-US" sz="6591">
                <a:solidFill>
                  <a:srgbClr val="241160"/>
                </a:solidFill>
                <a:latin typeface="Arimo Bold"/>
              </a:rPr>
              <a:t>What is the best to predict Salary?</a:t>
            </a:r>
          </a:p>
        </p:txBody>
      </p:sp>
      <p:sp>
        <p:nvSpPr>
          <p:cNvPr id="10" name="TextBox 10"/>
          <p:cNvSpPr txBox="1"/>
          <p:nvPr/>
        </p:nvSpPr>
        <p:spPr>
          <a:xfrm>
            <a:off x="122923" y="3426600"/>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Classification </a:t>
            </a:r>
          </a:p>
        </p:txBody>
      </p:sp>
      <p:sp>
        <p:nvSpPr>
          <p:cNvPr id="11" name="TextBox 11"/>
          <p:cNvSpPr txBox="1"/>
          <p:nvPr/>
        </p:nvSpPr>
        <p:spPr>
          <a:xfrm>
            <a:off x="11734131" y="5957058"/>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Clustering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408452" y="0"/>
            <a:ext cx="4879550" cy="6474668"/>
          </a:xfrm>
          <a:custGeom>
            <a:avLst/>
            <a:gdLst/>
            <a:ahLst/>
            <a:cxnLst/>
            <a:rect l="l" t="t" r="r" b="b"/>
            <a:pathLst>
              <a:path w="4879550" h="6474668">
                <a:moveTo>
                  <a:pt x="4879550" y="0"/>
                </a:moveTo>
                <a:lnTo>
                  <a:pt x="0" y="0"/>
                </a:lnTo>
                <a:lnTo>
                  <a:pt x="0" y="6474668"/>
                </a:lnTo>
                <a:lnTo>
                  <a:pt x="4879550" y="6474668"/>
                </a:lnTo>
                <a:lnTo>
                  <a:pt x="4879550" y="0"/>
                </a:lnTo>
                <a:close/>
              </a:path>
            </a:pathLst>
          </a:custGeom>
          <a:blipFill>
            <a:blip r:embed="rId4"/>
            <a:stretch>
              <a:fillRect t="-1275" b="-1275"/>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2074877" y="3858250"/>
            <a:ext cx="14598073" cy="1466850"/>
          </a:xfrm>
          <a:prstGeom prst="rect">
            <a:avLst/>
          </a:prstGeom>
        </p:spPr>
        <p:txBody>
          <a:bodyPr lIns="0" tIns="0" rIns="0" bIns="0" rtlCol="0" anchor="t">
            <a:spAutoFit/>
          </a:bodyPr>
          <a:lstStyle/>
          <a:p>
            <a:pPr algn="l">
              <a:lnSpc>
                <a:spcPts val="11279"/>
              </a:lnSpc>
            </a:pPr>
            <a:r>
              <a:rPr lang="en-US" sz="9399" dirty="0">
                <a:solidFill>
                  <a:srgbClr val="241160"/>
                </a:solidFill>
                <a:latin typeface="Arimo Bold"/>
              </a:rPr>
              <a:t>Thank you!</a:t>
            </a:r>
          </a:p>
        </p:txBody>
      </p:sp>
      <p:sp>
        <p:nvSpPr>
          <p:cNvPr id="6" name="Freeform 6"/>
          <p:cNvSpPr/>
          <p:nvPr/>
        </p:nvSpPr>
        <p:spPr>
          <a:xfrm rot="3717435" flipH="1">
            <a:off x="-304200" y="-171556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7" name="TextBox 7"/>
          <p:cNvSpPr txBox="1"/>
          <p:nvPr/>
        </p:nvSpPr>
        <p:spPr>
          <a:xfrm>
            <a:off x="2074877" y="5665043"/>
            <a:ext cx="14598073" cy="809625"/>
          </a:xfrm>
          <a:prstGeom prst="rect">
            <a:avLst/>
          </a:prstGeom>
        </p:spPr>
        <p:txBody>
          <a:bodyPr lIns="0" tIns="0" rIns="0" bIns="0" rtlCol="0" anchor="t">
            <a:spAutoFit/>
          </a:bodyPr>
          <a:lstStyle/>
          <a:p>
            <a:pPr algn="l">
              <a:lnSpc>
                <a:spcPts val="6240"/>
              </a:lnSpc>
            </a:pPr>
            <a:r>
              <a:rPr lang="en-US" sz="5200" dirty="0">
                <a:solidFill>
                  <a:srgbClr val="241160"/>
                </a:solidFill>
                <a:latin typeface="Arimo"/>
              </a:rPr>
              <a:t>Do you have any 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3191490" y="-858257"/>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09439" y="2379077"/>
            <a:ext cx="9381466" cy="6474679"/>
          </a:xfrm>
          <a:custGeom>
            <a:avLst/>
            <a:gdLst/>
            <a:ahLst/>
            <a:cxnLst/>
            <a:rect l="l" t="t" r="r" b="b"/>
            <a:pathLst>
              <a:path w="9381466" h="6474679">
                <a:moveTo>
                  <a:pt x="0" y="0"/>
                </a:moveTo>
                <a:lnTo>
                  <a:pt x="9381466" y="0"/>
                </a:lnTo>
                <a:lnTo>
                  <a:pt x="9381466" y="6474679"/>
                </a:lnTo>
                <a:lnTo>
                  <a:pt x="0" y="64746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8903783" y="7109794"/>
            <a:ext cx="1074572" cy="1068710"/>
          </a:xfrm>
          <a:custGeom>
            <a:avLst/>
            <a:gdLst/>
            <a:ahLst/>
            <a:cxnLst/>
            <a:rect l="l" t="t" r="r" b="b"/>
            <a:pathLst>
              <a:path w="1074572" h="1068710">
                <a:moveTo>
                  <a:pt x="0" y="0"/>
                </a:moveTo>
                <a:lnTo>
                  <a:pt x="1074572" y="0"/>
                </a:lnTo>
                <a:lnTo>
                  <a:pt x="1074572" y="1068711"/>
                </a:lnTo>
                <a:lnTo>
                  <a:pt x="0" y="10687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7404262" y="4023101"/>
            <a:ext cx="1120399" cy="1120399"/>
          </a:xfrm>
          <a:custGeom>
            <a:avLst/>
            <a:gdLst/>
            <a:ahLst/>
            <a:cxnLst/>
            <a:rect l="l" t="t" r="r" b="b"/>
            <a:pathLst>
              <a:path w="1120399" h="1120399">
                <a:moveTo>
                  <a:pt x="0" y="0"/>
                </a:moveTo>
                <a:lnTo>
                  <a:pt x="1120399" y="0"/>
                </a:lnTo>
                <a:lnTo>
                  <a:pt x="1120399" y="1120399"/>
                </a:lnTo>
                <a:lnTo>
                  <a:pt x="0" y="11203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2151097" y="5393244"/>
            <a:ext cx="1599020" cy="1584483"/>
          </a:xfrm>
          <a:custGeom>
            <a:avLst/>
            <a:gdLst/>
            <a:ahLst/>
            <a:cxnLst/>
            <a:rect l="l" t="t" r="r" b="b"/>
            <a:pathLst>
              <a:path w="1599020" h="1584483">
                <a:moveTo>
                  <a:pt x="0" y="0"/>
                </a:moveTo>
                <a:lnTo>
                  <a:pt x="1599019" y="0"/>
                </a:lnTo>
                <a:lnTo>
                  <a:pt x="1599019" y="1584484"/>
                </a:lnTo>
                <a:lnTo>
                  <a:pt x="0" y="1584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Freeform 9"/>
          <p:cNvSpPr/>
          <p:nvPr/>
        </p:nvSpPr>
        <p:spPr>
          <a:xfrm>
            <a:off x="7732648" y="856805"/>
            <a:ext cx="1708421" cy="1398770"/>
          </a:xfrm>
          <a:custGeom>
            <a:avLst/>
            <a:gdLst/>
            <a:ahLst/>
            <a:cxnLst/>
            <a:rect l="l" t="t" r="r" b="b"/>
            <a:pathLst>
              <a:path w="1708421" h="1398770">
                <a:moveTo>
                  <a:pt x="0" y="0"/>
                </a:moveTo>
                <a:lnTo>
                  <a:pt x="1708421" y="0"/>
                </a:lnTo>
                <a:lnTo>
                  <a:pt x="1708421" y="1398770"/>
                </a:lnTo>
                <a:lnTo>
                  <a:pt x="0" y="13987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A"/>
          </a:p>
        </p:txBody>
      </p:sp>
      <p:sp>
        <p:nvSpPr>
          <p:cNvPr id="10" name="Freeform 10"/>
          <p:cNvSpPr/>
          <p:nvPr/>
        </p:nvSpPr>
        <p:spPr>
          <a:xfrm>
            <a:off x="14880466" y="3310354"/>
            <a:ext cx="937451" cy="1447800"/>
          </a:xfrm>
          <a:custGeom>
            <a:avLst/>
            <a:gdLst/>
            <a:ahLst/>
            <a:cxnLst/>
            <a:rect l="l" t="t" r="r" b="b"/>
            <a:pathLst>
              <a:path w="937451" h="1447800">
                <a:moveTo>
                  <a:pt x="0" y="0"/>
                </a:moveTo>
                <a:lnTo>
                  <a:pt x="937450" y="0"/>
                </a:lnTo>
                <a:lnTo>
                  <a:pt x="937450" y="1447800"/>
                </a:lnTo>
                <a:lnTo>
                  <a:pt x="0" y="1447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A"/>
          </a:p>
        </p:txBody>
      </p:sp>
      <p:sp>
        <p:nvSpPr>
          <p:cNvPr id="11" name="TextBox 11"/>
          <p:cNvSpPr txBox="1"/>
          <p:nvPr/>
        </p:nvSpPr>
        <p:spPr>
          <a:xfrm>
            <a:off x="1531425" y="291515"/>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Problem</a:t>
            </a:r>
          </a:p>
        </p:txBody>
      </p:sp>
      <p:sp>
        <p:nvSpPr>
          <p:cNvPr id="12" name="TextBox 12"/>
          <p:cNvSpPr txBox="1"/>
          <p:nvPr/>
        </p:nvSpPr>
        <p:spPr>
          <a:xfrm>
            <a:off x="8700172" y="1969502"/>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Education</a:t>
            </a:r>
          </a:p>
        </p:txBody>
      </p:sp>
      <p:sp>
        <p:nvSpPr>
          <p:cNvPr id="13" name="TextBox 13"/>
          <p:cNvSpPr txBox="1"/>
          <p:nvPr/>
        </p:nvSpPr>
        <p:spPr>
          <a:xfrm>
            <a:off x="12842511" y="3870501"/>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Location</a:t>
            </a:r>
          </a:p>
        </p:txBody>
      </p:sp>
      <p:sp>
        <p:nvSpPr>
          <p:cNvPr id="14" name="TextBox 14"/>
          <p:cNvSpPr txBox="1"/>
          <p:nvPr/>
        </p:nvSpPr>
        <p:spPr>
          <a:xfrm>
            <a:off x="1462904" y="69050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Department</a:t>
            </a:r>
          </a:p>
        </p:txBody>
      </p:sp>
      <p:sp>
        <p:nvSpPr>
          <p:cNvPr id="15" name="TextBox 15"/>
          <p:cNvSpPr txBox="1"/>
          <p:nvPr/>
        </p:nvSpPr>
        <p:spPr>
          <a:xfrm>
            <a:off x="4009439" y="4733925"/>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Years of experience</a:t>
            </a:r>
          </a:p>
        </p:txBody>
      </p:sp>
      <p:sp>
        <p:nvSpPr>
          <p:cNvPr id="16" name="TextBox 16"/>
          <p:cNvSpPr txBox="1"/>
          <p:nvPr/>
        </p:nvSpPr>
        <p:spPr>
          <a:xfrm>
            <a:off x="9144000" y="77623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Job status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30889" y="4153525"/>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710417" y="-20043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2876919" y="788811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4513461" y="4792017"/>
            <a:ext cx="2849752" cy="1120263"/>
            <a:chOff x="0" y="0"/>
            <a:chExt cx="750552" cy="295049"/>
          </a:xfrm>
        </p:grpSpPr>
        <p:sp>
          <p:nvSpPr>
            <p:cNvPr id="6" name="Freeform 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7" name="TextBox 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Education</a:t>
              </a:r>
            </a:p>
          </p:txBody>
        </p:sp>
      </p:grpSp>
      <p:sp>
        <p:nvSpPr>
          <p:cNvPr id="8" name="TextBox 8"/>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9" name="TextBox 9"/>
          <p:cNvSpPr txBox="1"/>
          <p:nvPr/>
        </p:nvSpPr>
        <p:spPr>
          <a:xfrm>
            <a:off x="191501" y="2040554"/>
            <a:ext cx="6683040" cy="790575"/>
          </a:xfrm>
          <a:prstGeom prst="rect">
            <a:avLst/>
          </a:prstGeom>
        </p:spPr>
        <p:txBody>
          <a:bodyPr lIns="0" tIns="0" rIns="0" bIns="0" rtlCol="0" anchor="t">
            <a:spAutoFit/>
          </a:bodyPr>
          <a:lstStyle/>
          <a:p>
            <a:pPr marL="1079505" lvl="1" indent="-539753" algn="ctr">
              <a:lnSpc>
                <a:spcPts val="6000"/>
              </a:lnSpc>
              <a:buFont typeface="Arial"/>
              <a:buChar char="•"/>
            </a:pPr>
            <a:r>
              <a:rPr lang="en-US" sz="5000">
                <a:solidFill>
                  <a:srgbClr val="241160"/>
                </a:solidFill>
                <a:latin typeface="Arimo"/>
              </a:rPr>
              <a:t>Data Information</a:t>
            </a:r>
          </a:p>
        </p:txBody>
      </p:sp>
      <p:grpSp>
        <p:nvGrpSpPr>
          <p:cNvPr id="10" name="Group 10"/>
          <p:cNvGrpSpPr/>
          <p:nvPr/>
        </p:nvGrpSpPr>
        <p:grpSpPr>
          <a:xfrm>
            <a:off x="1339858" y="4792017"/>
            <a:ext cx="2849752" cy="1120263"/>
            <a:chOff x="0" y="0"/>
            <a:chExt cx="750552" cy="295049"/>
          </a:xfrm>
        </p:grpSpPr>
        <p:sp>
          <p:nvSpPr>
            <p:cNvPr id="11" name="Freeform 11"/>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2" name="TextBox 12"/>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ID</a:t>
              </a:r>
            </a:p>
          </p:txBody>
        </p:sp>
      </p:grpSp>
      <p:grpSp>
        <p:nvGrpSpPr>
          <p:cNvPr id="13" name="Group 13"/>
          <p:cNvGrpSpPr/>
          <p:nvPr/>
        </p:nvGrpSpPr>
        <p:grpSpPr>
          <a:xfrm>
            <a:off x="7687063" y="4792017"/>
            <a:ext cx="2849752" cy="1120263"/>
            <a:chOff x="0" y="0"/>
            <a:chExt cx="750552" cy="295049"/>
          </a:xfrm>
        </p:grpSpPr>
        <p:sp>
          <p:nvSpPr>
            <p:cNvPr id="14" name="Freeform 1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5" name="TextBox 1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Department</a:t>
              </a:r>
            </a:p>
          </p:txBody>
        </p:sp>
      </p:grpSp>
      <p:grpSp>
        <p:nvGrpSpPr>
          <p:cNvPr id="16" name="Group 16"/>
          <p:cNvGrpSpPr/>
          <p:nvPr/>
        </p:nvGrpSpPr>
        <p:grpSpPr>
          <a:xfrm>
            <a:off x="10860665" y="4792017"/>
            <a:ext cx="2849752" cy="1120263"/>
            <a:chOff x="0" y="0"/>
            <a:chExt cx="750552" cy="295049"/>
          </a:xfrm>
        </p:grpSpPr>
        <p:sp>
          <p:nvSpPr>
            <p:cNvPr id="17" name="Freeform 1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8" name="TextBox 1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status</a:t>
              </a:r>
            </a:p>
          </p:txBody>
        </p:sp>
      </p:grpSp>
      <p:grpSp>
        <p:nvGrpSpPr>
          <p:cNvPr id="19" name="Group 19"/>
          <p:cNvGrpSpPr/>
          <p:nvPr/>
        </p:nvGrpSpPr>
        <p:grpSpPr>
          <a:xfrm>
            <a:off x="14098389" y="4792017"/>
            <a:ext cx="2849752" cy="1120263"/>
            <a:chOff x="0" y="0"/>
            <a:chExt cx="750552" cy="295049"/>
          </a:xfrm>
        </p:grpSpPr>
        <p:sp>
          <p:nvSpPr>
            <p:cNvPr id="20" name="Freeform 2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1" name="TextBox 2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Location</a:t>
              </a:r>
            </a:p>
          </p:txBody>
        </p:sp>
      </p:grpSp>
      <p:sp>
        <p:nvSpPr>
          <p:cNvPr id="22" name="TextBox 22"/>
          <p:cNvSpPr txBox="1"/>
          <p:nvPr/>
        </p:nvSpPr>
        <p:spPr>
          <a:xfrm>
            <a:off x="1817047" y="3077200"/>
            <a:ext cx="4806905" cy="666750"/>
          </a:xfrm>
          <a:prstGeom prst="rect">
            <a:avLst/>
          </a:prstGeom>
        </p:spPr>
        <p:txBody>
          <a:bodyPr lIns="0" tIns="0" rIns="0" bIns="0" rtlCol="0" anchor="t">
            <a:spAutoFit/>
          </a:bodyPr>
          <a:lstStyle/>
          <a:p>
            <a:pPr algn="ctr">
              <a:lnSpc>
                <a:spcPts val="5159"/>
              </a:lnSpc>
              <a:spcBef>
                <a:spcPct val="0"/>
              </a:spcBef>
            </a:pPr>
            <a:r>
              <a:rPr lang="en-US" sz="4299">
                <a:solidFill>
                  <a:srgbClr val="241160"/>
                </a:solidFill>
                <a:latin typeface="Arimo"/>
              </a:rPr>
              <a:t>our attributes are:</a:t>
            </a:r>
          </a:p>
        </p:txBody>
      </p:sp>
      <p:grpSp>
        <p:nvGrpSpPr>
          <p:cNvPr id="23" name="Group 23"/>
          <p:cNvGrpSpPr/>
          <p:nvPr/>
        </p:nvGrpSpPr>
        <p:grpSpPr>
          <a:xfrm>
            <a:off x="4465836" y="6274229"/>
            <a:ext cx="2849752" cy="1120263"/>
            <a:chOff x="0" y="0"/>
            <a:chExt cx="750552" cy="295049"/>
          </a:xfrm>
        </p:grpSpPr>
        <p:sp>
          <p:nvSpPr>
            <p:cNvPr id="24" name="Freeform 2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5" name="TextBox 2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Years</a:t>
              </a:r>
            </a:p>
          </p:txBody>
        </p:sp>
      </p:grpSp>
      <p:grpSp>
        <p:nvGrpSpPr>
          <p:cNvPr id="26" name="Group 26"/>
          <p:cNvGrpSpPr/>
          <p:nvPr/>
        </p:nvGrpSpPr>
        <p:grpSpPr>
          <a:xfrm>
            <a:off x="1339858" y="6339223"/>
            <a:ext cx="2849752" cy="1120263"/>
            <a:chOff x="0" y="0"/>
            <a:chExt cx="750552" cy="295049"/>
          </a:xfrm>
        </p:grpSpPr>
        <p:sp>
          <p:nvSpPr>
            <p:cNvPr id="27" name="Freeform 2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8" name="TextBox 2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Start date  </a:t>
              </a:r>
            </a:p>
          </p:txBody>
        </p:sp>
      </p:grpSp>
      <p:grpSp>
        <p:nvGrpSpPr>
          <p:cNvPr id="29" name="Group 29"/>
          <p:cNvGrpSpPr/>
          <p:nvPr/>
        </p:nvGrpSpPr>
        <p:grpSpPr>
          <a:xfrm>
            <a:off x="7687063" y="6339223"/>
            <a:ext cx="2849752" cy="1120263"/>
            <a:chOff x="0" y="0"/>
            <a:chExt cx="750552" cy="295049"/>
          </a:xfrm>
        </p:grpSpPr>
        <p:sp>
          <p:nvSpPr>
            <p:cNvPr id="30" name="Freeform 3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1" name="TextBox 3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Salary</a:t>
              </a:r>
            </a:p>
          </p:txBody>
        </p:sp>
      </p:grpSp>
      <p:grpSp>
        <p:nvGrpSpPr>
          <p:cNvPr id="32" name="Group 32"/>
          <p:cNvGrpSpPr/>
          <p:nvPr/>
        </p:nvGrpSpPr>
        <p:grpSpPr>
          <a:xfrm>
            <a:off x="10892726" y="6339223"/>
            <a:ext cx="2849752" cy="1120263"/>
            <a:chOff x="0" y="0"/>
            <a:chExt cx="750552" cy="295049"/>
          </a:xfrm>
        </p:grpSpPr>
        <p:sp>
          <p:nvSpPr>
            <p:cNvPr id="33" name="Freeform 33"/>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4" name="TextBox 34"/>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rate</a:t>
              </a:r>
            </a:p>
          </p:txBody>
        </p:sp>
      </p:grpSp>
      <p:grpSp>
        <p:nvGrpSpPr>
          <p:cNvPr id="35" name="Group 35"/>
          <p:cNvGrpSpPr/>
          <p:nvPr/>
        </p:nvGrpSpPr>
        <p:grpSpPr>
          <a:xfrm>
            <a:off x="14098389" y="6339223"/>
            <a:ext cx="2849752" cy="1120263"/>
            <a:chOff x="0" y="0"/>
            <a:chExt cx="750552" cy="295049"/>
          </a:xfrm>
        </p:grpSpPr>
        <p:sp>
          <p:nvSpPr>
            <p:cNvPr id="36" name="Freeform 3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7" name="TextBox 3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Permission</a:t>
              </a:r>
            </a:p>
          </p:txBody>
        </p:sp>
      </p:grpSp>
      <p:sp>
        <p:nvSpPr>
          <p:cNvPr id="38" name="TextBox 38"/>
          <p:cNvSpPr txBox="1"/>
          <p:nvPr/>
        </p:nvSpPr>
        <p:spPr>
          <a:xfrm>
            <a:off x="18072" y="9564828"/>
            <a:ext cx="14739205" cy="1425295"/>
          </a:xfrm>
          <a:prstGeom prst="rect">
            <a:avLst/>
          </a:prstGeom>
        </p:spPr>
        <p:txBody>
          <a:bodyPr lIns="0" tIns="0" rIns="0" bIns="0" rtlCol="0" anchor="t">
            <a:spAutoFit/>
          </a:bodyPr>
          <a:lstStyle/>
          <a:p>
            <a:pPr>
              <a:lnSpc>
                <a:spcPts val="3690"/>
              </a:lnSpc>
            </a:pPr>
            <a:r>
              <a:rPr lang="en-US" sz="3075">
                <a:solidFill>
                  <a:srgbClr val="241160"/>
                </a:solidFill>
                <a:latin typeface="Arimo Medium"/>
              </a:rPr>
              <a:t> link of the dataset: https://www.kaggle.com/datasets/qusaybtoush1990/employes</a:t>
            </a:r>
          </a:p>
          <a:p>
            <a:pPr>
              <a:lnSpc>
                <a:spcPts val="3690"/>
              </a:lnSpc>
            </a:pPr>
            <a:r>
              <a:rPr lang="en-US" sz="3075">
                <a:solidFill>
                  <a:srgbClr val="241160"/>
                </a:solidFill>
                <a:latin typeface="Arimo Medium"/>
              </a:rPr>
              <a:t> </a:t>
            </a:r>
          </a:p>
          <a:p>
            <a:pPr algn="ctr">
              <a:lnSpc>
                <a:spcPts val="3690"/>
              </a:lnSpc>
              <a:spcBef>
                <a:spcPct val="0"/>
              </a:spcBef>
            </a:pPr>
            <a:endParaRPr lang="en-US" sz="3075">
              <a:solidFill>
                <a:srgbClr val="241160"/>
              </a:solidFill>
              <a:latin typeface="Arim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703000" y="4297388"/>
            <a:ext cx="8441000" cy="3326006"/>
          </a:xfrm>
          <a:custGeom>
            <a:avLst/>
            <a:gdLst/>
            <a:ahLst/>
            <a:cxnLst/>
            <a:rect l="l" t="t" r="r" b="b"/>
            <a:pathLst>
              <a:path w="8441000" h="3326006">
                <a:moveTo>
                  <a:pt x="0" y="0"/>
                </a:moveTo>
                <a:lnTo>
                  <a:pt x="8441000" y="0"/>
                </a:lnTo>
                <a:lnTo>
                  <a:pt x="8441000" y="3326006"/>
                </a:lnTo>
                <a:lnTo>
                  <a:pt x="0" y="3326006"/>
                </a:lnTo>
                <a:lnTo>
                  <a:pt x="0" y="0"/>
                </a:lnTo>
                <a:close/>
              </a:path>
            </a:pathLst>
          </a:custGeom>
          <a:blipFill>
            <a:blip r:embed="rId7"/>
            <a:stretch>
              <a:fillRect t="-444" b="-5270"/>
            </a:stretch>
          </a:blipFill>
        </p:spPr>
        <p:txBody>
          <a:bodyPr/>
          <a:lstStyle/>
          <a:p>
            <a:endParaRPr lang="en-SA"/>
          </a:p>
        </p:txBody>
      </p:sp>
      <p:sp>
        <p:nvSpPr>
          <p:cNvPr id="6" name="Freeform 6"/>
          <p:cNvSpPr/>
          <p:nvPr/>
        </p:nvSpPr>
        <p:spPr>
          <a:xfrm>
            <a:off x="9089526" y="4526220"/>
            <a:ext cx="8637852" cy="3097174"/>
          </a:xfrm>
          <a:custGeom>
            <a:avLst/>
            <a:gdLst/>
            <a:ahLst/>
            <a:cxnLst/>
            <a:rect l="l" t="t" r="r" b="b"/>
            <a:pathLst>
              <a:path w="8637852" h="3097174">
                <a:moveTo>
                  <a:pt x="0" y="0"/>
                </a:moveTo>
                <a:lnTo>
                  <a:pt x="8637852" y="0"/>
                </a:lnTo>
                <a:lnTo>
                  <a:pt x="8637852" y="3097174"/>
                </a:lnTo>
                <a:lnTo>
                  <a:pt x="0" y="3097174"/>
                </a:lnTo>
                <a:lnTo>
                  <a:pt x="0" y="0"/>
                </a:lnTo>
                <a:close/>
              </a:path>
            </a:pathLst>
          </a:custGeom>
          <a:blipFill>
            <a:blip r:embed="rId8"/>
            <a:stretch>
              <a:fillRect t="-8167" b="-8167"/>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salary </a:t>
            </a:r>
          </a:p>
          <a:p>
            <a:pPr algn="ctr">
              <a:lnSpc>
                <a:spcPts val="3960"/>
              </a:lnSpc>
            </a:pPr>
            <a:endParaRPr lang="en-US" sz="3300">
              <a:solidFill>
                <a:srgbClr val="241160"/>
              </a:solidFill>
              <a:latin typeface="Arimo Medium"/>
            </a:endParaRPr>
          </a:p>
        </p:txBody>
      </p:sp>
      <p:sp>
        <p:nvSpPr>
          <p:cNvPr id="10" name="TextBox 10"/>
          <p:cNvSpPr txBox="1"/>
          <p:nvPr/>
        </p:nvSpPr>
        <p:spPr>
          <a:xfrm>
            <a:off x="8981760" y="3845183"/>
            <a:ext cx="8853383"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67990" y="4248269"/>
            <a:ext cx="8498637" cy="3653076"/>
          </a:xfrm>
          <a:custGeom>
            <a:avLst/>
            <a:gdLst/>
            <a:ahLst/>
            <a:cxnLst/>
            <a:rect l="l" t="t" r="r" b="b"/>
            <a:pathLst>
              <a:path w="8498637" h="3653076">
                <a:moveTo>
                  <a:pt x="0" y="0"/>
                </a:moveTo>
                <a:lnTo>
                  <a:pt x="8498637" y="0"/>
                </a:lnTo>
                <a:lnTo>
                  <a:pt x="8498637" y="3653076"/>
                </a:lnTo>
                <a:lnTo>
                  <a:pt x="0" y="3653076"/>
                </a:lnTo>
                <a:lnTo>
                  <a:pt x="0" y="0"/>
                </a:lnTo>
                <a:close/>
              </a:path>
            </a:pathLst>
          </a:custGeom>
          <a:blipFill>
            <a:blip r:embed="rId7"/>
            <a:stretch>
              <a:fillRect/>
            </a:stretch>
          </a:blipFill>
        </p:spPr>
        <p:txBody>
          <a:bodyPr/>
          <a:lstStyle/>
          <a:p>
            <a:endParaRPr lang="en-SA"/>
          </a:p>
        </p:txBody>
      </p:sp>
      <p:sp>
        <p:nvSpPr>
          <p:cNvPr id="6" name="Freeform 6"/>
          <p:cNvSpPr/>
          <p:nvPr/>
        </p:nvSpPr>
        <p:spPr>
          <a:xfrm>
            <a:off x="9238159" y="4354192"/>
            <a:ext cx="8583378" cy="3611847"/>
          </a:xfrm>
          <a:custGeom>
            <a:avLst/>
            <a:gdLst/>
            <a:ahLst/>
            <a:cxnLst/>
            <a:rect l="l" t="t" r="r" b="b"/>
            <a:pathLst>
              <a:path w="8583378" h="3611847">
                <a:moveTo>
                  <a:pt x="0" y="0"/>
                </a:moveTo>
                <a:lnTo>
                  <a:pt x="8583378" y="0"/>
                </a:lnTo>
                <a:lnTo>
                  <a:pt x="8583378" y="3611847"/>
                </a:lnTo>
                <a:lnTo>
                  <a:pt x="0" y="3611847"/>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job rate </a:t>
            </a:r>
          </a:p>
          <a:p>
            <a:pPr algn="ctr">
              <a:lnSpc>
                <a:spcPts val="3960"/>
              </a:lnSpc>
            </a:pPr>
            <a:endParaRPr lang="en-US" sz="3300">
              <a:solidFill>
                <a:srgbClr val="241160"/>
              </a:solidFill>
              <a:latin typeface="Arimo Medium"/>
            </a:endParaRPr>
          </a:p>
        </p:txBody>
      </p:sp>
      <p:sp>
        <p:nvSpPr>
          <p:cNvPr id="10" name="TextBox 10"/>
          <p:cNvSpPr txBox="1"/>
          <p:nvPr/>
        </p:nvSpPr>
        <p:spPr>
          <a:xfrm>
            <a:off x="9481000" y="3829033"/>
            <a:ext cx="8097697"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permissions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028700" y="4353376"/>
            <a:ext cx="7512443" cy="3339429"/>
          </a:xfrm>
          <a:custGeom>
            <a:avLst/>
            <a:gdLst/>
            <a:ahLst/>
            <a:cxnLst/>
            <a:rect l="l" t="t" r="r" b="b"/>
            <a:pathLst>
              <a:path w="7512443" h="3339429">
                <a:moveTo>
                  <a:pt x="0" y="0"/>
                </a:moveTo>
                <a:lnTo>
                  <a:pt x="7512443" y="0"/>
                </a:lnTo>
                <a:lnTo>
                  <a:pt x="7512443" y="3339428"/>
                </a:lnTo>
                <a:lnTo>
                  <a:pt x="0" y="3339428"/>
                </a:lnTo>
                <a:lnTo>
                  <a:pt x="0" y="0"/>
                </a:lnTo>
                <a:close/>
              </a:path>
            </a:pathLst>
          </a:custGeom>
          <a:blipFill>
            <a:blip r:embed="rId7"/>
            <a:stretch>
              <a:fillRect t="-14845"/>
            </a:stretch>
          </a:blipFill>
        </p:spPr>
        <p:txBody>
          <a:bodyPr/>
          <a:lstStyle/>
          <a:p>
            <a:endParaRPr lang="en-SA"/>
          </a:p>
        </p:txBody>
      </p:sp>
      <p:sp>
        <p:nvSpPr>
          <p:cNvPr id="6" name="Freeform 6"/>
          <p:cNvSpPr/>
          <p:nvPr/>
        </p:nvSpPr>
        <p:spPr>
          <a:xfrm>
            <a:off x="10040308" y="4354192"/>
            <a:ext cx="6736289" cy="3090550"/>
          </a:xfrm>
          <a:custGeom>
            <a:avLst/>
            <a:gdLst/>
            <a:ahLst/>
            <a:cxnLst/>
            <a:rect l="l" t="t" r="r" b="b"/>
            <a:pathLst>
              <a:path w="6736289" h="3090550">
                <a:moveTo>
                  <a:pt x="0" y="0"/>
                </a:moveTo>
                <a:lnTo>
                  <a:pt x="6736288" y="0"/>
                </a:lnTo>
                <a:lnTo>
                  <a:pt x="6736288" y="3090550"/>
                </a:lnTo>
                <a:lnTo>
                  <a:pt x="0" y="309055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9481000" y="3829033"/>
            <a:ext cx="8097697" cy="1021742"/>
          </a:xfrm>
          <a:prstGeom prst="rect">
            <a:avLst/>
          </a:prstGeom>
        </p:spPr>
        <p:txBody>
          <a:bodyPr lIns="0" tIns="0" rIns="0" bIns="0" rtlCol="0" anchor="t">
            <a:spAutoFit/>
          </a:bodyPr>
          <a:lstStyle/>
          <a:p>
            <a:pPr algn="ctr">
              <a:lnSpc>
                <a:spcPts val="3951"/>
              </a:lnSpc>
            </a:pPr>
            <a:r>
              <a:rPr lang="en-US" sz="3292">
                <a:solidFill>
                  <a:srgbClr val="241160"/>
                </a:solidFill>
                <a:latin typeface="Arimo Medium"/>
              </a:rPr>
              <a:t>Bar Chart for salary</a:t>
            </a:r>
          </a:p>
          <a:p>
            <a:pPr algn="ctr">
              <a:lnSpc>
                <a:spcPts val="3951"/>
              </a:lnSpc>
            </a:pPr>
            <a:endParaRPr lang="en-US" sz="3292">
              <a:solidFill>
                <a:srgbClr val="241160"/>
              </a:solidFill>
              <a:latin typeface="Arimo Medium"/>
            </a:endParaRPr>
          </a:p>
        </p:txBody>
      </p:sp>
      <p:sp>
        <p:nvSpPr>
          <p:cNvPr id="10" name="TextBox 10"/>
          <p:cNvSpPr txBox="1"/>
          <p:nvPr/>
        </p:nvSpPr>
        <p:spPr>
          <a:xfrm>
            <a:off x="828425" y="3829033"/>
            <a:ext cx="8097697"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a:rPr>
              <a:t>Histogram of permissions</a:t>
            </a:r>
          </a:p>
          <a:p>
            <a:pPr algn="ctr">
              <a:lnSpc>
                <a:spcPts val="3960"/>
              </a:lnSpc>
            </a:pPr>
            <a:endParaRPr lang="en-US" sz="3300">
              <a:solidFill>
                <a:srgbClr val="241160"/>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5000985" y="4407699"/>
            <a:ext cx="6880030" cy="3994182"/>
          </a:xfrm>
          <a:custGeom>
            <a:avLst/>
            <a:gdLst/>
            <a:ahLst/>
            <a:cxnLst/>
            <a:rect l="l" t="t" r="r" b="b"/>
            <a:pathLst>
              <a:path w="6880030" h="3994182">
                <a:moveTo>
                  <a:pt x="0" y="0"/>
                </a:moveTo>
                <a:lnTo>
                  <a:pt x="6880030" y="0"/>
                </a:lnTo>
                <a:lnTo>
                  <a:pt x="6880030" y="3994182"/>
                </a:lnTo>
                <a:lnTo>
                  <a:pt x="0" y="3994182"/>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7" name="TextBox 7"/>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8" name="TextBox 8"/>
          <p:cNvSpPr txBox="1"/>
          <p:nvPr/>
        </p:nvSpPr>
        <p:spPr>
          <a:xfrm>
            <a:off x="4441475" y="3851207"/>
            <a:ext cx="7999049" cy="1500176"/>
          </a:xfrm>
          <a:prstGeom prst="rect">
            <a:avLst/>
          </a:prstGeom>
        </p:spPr>
        <p:txBody>
          <a:bodyPr lIns="0" tIns="0" rIns="0" bIns="0" rtlCol="0" anchor="t">
            <a:spAutoFit/>
          </a:bodyPr>
          <a:lstStyle/>
          <a:p>
            <a:pPr algn="ctr">
              <a:lnSpc>
                <a:spcPts val="3903"/>
              </a:lnSpc>
            </a:pPr>
            <a:r>
              <a:rPr lang="en-US" sz="3252">
                <a:solidFill>
                  <a:srgbClr val="241160"/>
                </a:solidFill>
                <a:latin typeface="Arimo"/>
              </a:rPr>
              <a:t>Pie chart for Education</a:t>
            </a:r>
          </a:p>
          <a:p>
            <a:pPr algn="ctr">
              <a:lnSpc>
                <a:spcPts val="3903"/>
              </a:lnSpc>
            </a:pPr>
            <a:endParaRPr lang="en-US" sz="3252">
              <a:solidFill>
                <a:srgbClr val="241160"/>
              </a:solidFill>
              <a:latin typeface="Arimo"/>
            </a:endParaRPr>
          </a:p>
          <a:p>
            <a:pPr algn="ctr">
              <a:lnSpc>
                <a:spcPts val="3903"/>
              </a:lnSpc>
            </a:pPr>
            <a:endParaRPr lang="en-US" sz="3252">
              <a:solidFill>
                <a:srgbClr val="241160"/>
              </a:solidFill>
              <a:latin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2749325" y="6012534"/>
            <a:ext cx="4214589" cy="2367833"/>
          </a:xfrm>
          <a:custGeom>
            <a:avLst/>
            <a:gdLst/>
            <a:ahLst/>
            <a:cxnLst/>
            <a:rect l="l" t="t" r="r" b="b"/>
            <a:pathLst>
              <a:path w="4214589" h="2367833">
                <a:moveTo>
                  <a:pt x="0" y="0"/>
                </a:moveTo>
                <a:lnTo>
                  <a:pt x="4214589" y="0"/>
                </a:lnTo>
                <a:lnTo>
                  <a:pt x="4214589" y="2367832"/>
                </a:lnTo>
                <a:lnTo>
                  <a:pt x="0" y="23678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471624" y="3208759"/>
            <a:ext cx="13880076" cy="790575"/>
          </a:xfrm>
          <a:prstGeom prst="rect">
            <a:avLst/>
          </a:prstGeom>
        </p:spPr>
        <p:txBody>
          <a:bodyPr lIns="0" tIns="0" rIns="0" bIns="0" rtlCol="0" anchor="t">
            <a:spAutoFit/>
          </a:bodyPr>
          <a:lstStyle/>
          <a:p>
            <a:pPr algn="ctr">
              <a:lnSpc>
                <a:spcPts val="6000"/>
              </a:lnSpc>
            </a:pPr>
            <a:r>
              <a:rPr lang="en-US" sz="5000">
                <a:solidFill>
                  <a:srgbClr val="241160"/>
                </a:solidFill>
                <a:latin typeface="Arimo"/>
              </a:rPr>
              <a:t>We used three Preprocessing techniques: </a:t>
            </a:r>
          </a:p>
        </p:txBody>
      </p:sp>
      <p:sp>
        <p:nvSpPr>
          <p:cNvPr id="8" name="TextBox 8"/>
          <p:cNvSpPr txBox="1"/>
          <p:nvPr/>
        </p:nvSpPr>
        <p:spPr>
          <a:xfrm>
            <a:off x="1028700" y="4249802"/>
            <a:ext cx="6760269" cy="2463671"/>
          </a:xfrm>
          <a:prstGeom prst="rect">
            <a:avLst/>
          </a:prstGeom>
        </p:spPr>
        <p:txBody>
          <a:bodyPr lIns="0" tIns="0" rIns="0" bIns="0" rtlCol="0" anchor="t">
            <a:spAutoFit/>
          </a:bodyPr>
          <a:lstStyle/>
          <a:p>
            <a:pPr marL="928379" lvl="1" indent="-464190">
              <a:lnSpc>
                <a:spcPts val="6536"/>
              </a:lnSpc>
              <a:buFont typeface="Arial"/>
              <a:buChar char="•"/>
            </a:pPr>
            <a:r>
              <a:rPr lang="en-US" sz="4300">
                <a:solidFill>
                  <a:srgbClr val="241160"/>
                </a:solidFill>
                <a:latin typeface="Arimo"/>
              </a:rPr>
              <a:t>Data cleaning </a:t>
            </a:r>
          </a:p>
          <a:p>
            <a:pPr marL="928379" lvl="1" indent="-464190">
              <a:lnSpc>
                <a:spcPts val="6536"/>
              </a:lnSpc>
              <a:buFont typeface="Arial"/>
              <a:buChar char="•"/>
            </a:pPr>
            <a:r>
              <a:rPr lang="en-US" sz="4300">
                <a:solidFill>
                  <a:srgbClr val="241160"/>
                </a:solidFill>
                <a:latin typeface="Arimo"/>
              </a:rPr>
              <a:t>Data transformation</a:t>
            </a:r>
          </a:p>
          <a:p>
            <a:pPr marL="928379" lvl="1" indent="-464190">
              <a:lnSpc>
                <a:spcPts val="6536"/>
              </a:lnSpc>
              <a:buFont typeface="Arial"/>
              <a:buChar char="•"/>
            </a:pPr>
            <a:r>
              <a:rPr lang="en-US" sz="4300">
                <a:solidFill>
                  <a:srgbClr val="241160"/>
                </a:solidFill>
                <a:latin typeface="Arimo"/>
              </a:rPr>
              <a:t>Feature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748</Words>
  <Application>Microsoft Macintosh PowerPoint</Application>
  <PresentationFormat>Custom</PresentationFormat>
  <Paragraphs>245</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Calibri</vt:lpstr>
      <vt:lpstr>Arimo Medium</vt:lpstr>
      <vt:lpstr>Cairo Bold</vt:lpstr>
      <vt:lpstr>Arimo</vt:lpstr>
      <vt:lpstr>-apple-system</vt:lpstr>
      <vt:lpstr>Arial</vt:lpstr>
      <vt:lpstr>Arimo Bold</vt:lpstr>
      <vt:lpstr>Cairo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Migration Project Proposal by Slidesgo</dc:title>
  <cp:lastModifiedBy>وصايف الخرب ID 443200459</cp:lastModifiedBy>
  <cp:revision>3</cp:revision>
  <dcterms:created xsi:type="dcterms:W3CDTF">2006-08-16T00:00:00Z</dcterms:created>
  <dcterms:modified xsi:type="dcterms:W3CDTF">2023-12-02T20:15:53Z</dcterms:modified>
  <dc:identifier>DAF0gncIvwA</dc:identifier>
</cp:coreProperties>
</file>